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4"/>
  </p:notesMasterIdLst>
  <p:sldIdLst>
    <p:sldId id="256" r:id="rId5"/>
    <p:sldId id="271" r:id="rId6"/>
    <p:sldId id="272" r:id="rId7"/>
    <p:sldId id="275" r:id="rId8"/>
    <p:sldId id="270" r:id="rId9"/>
    <p:sldId id="273" r:id="rId10"/>
    <p:sldId id="262" r:id="rId11"/>
    <p:sldId id="259" r:id="rId12"/>
    <p:sldId id="280" r:id="rId13"/>
    <p:sldId id="284" r:id="rId14"/>
    <p:sldId id="281" r:id="rId15"/>
    <p:sldId id="283" r:id="rId16"/>
    <p:sldId id="282" r:id="rId17"/>
    <p:sldId id="285" r:id="rId18"/>
    <p:sldId id="263" r:id="rId19"/>
    <p:sldId id="266" r:id="rId20"/>
    <p:sldId id="278" r:id="rId21"/>
    <p:sldId id="279" r:id="rId22"/>
    <p:sldId id="274"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90303"/>
    <a:srgbClr val="523721"/>
    <a:srgbClr val="000000"/>
    <a:srgbClr val="0E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199AED5-51BA-4955-9149-B0F2ECEE6193}" v="395" dt="2025-04-21T14:32:01.377"/>
    <p1510:client id="{407BC711-69B0-40A5-B6A6-A74EB77ED1F6}" v="155" dt="2025-04-21T13:36:45.206"/>
    <p1510:client id="{4B9743C9-A81D-49CD-B2D3-43C8EC8BE55C}" v="121" dt="2025-04-21T13:38:32.234"/>
    <p1510:client id="{5954B467-ABED-44A2-9E09-C6E1850B66D7}" v="33" dt="2025-04-21T18:05:13.978"/>
    <p1510:client id="{60BAD690-50A5-43E8-83D6-20AFC7E7699E}" v="170" dt="2025-04-21T13:43:42.435"/>
    <p1510:client id="{784CB0FF-5017-44B4-AC87-C63FBBC6B307}" v="65" dt="2025-04-21T13:34:59.475"/>
    <p1510:client id="{7A8EADD6-6F3F-48BE-A6AA-DFC0F9D79CCA}" v="3724" dt="2025-04-21T18:48:40.553"/>
    <p1510:client id="{991422F7-E373-4EF4-9D81-CFD884285C1D}" v="130" dt="2025-04-21T13:41:53.727"/>
    <p1510:client id="{9A01320B-F145-4EFA-AE6C-52B20A9874F7}" v="307" dt="2025-04-21T19:00:14.051"/>
    <p1510:client id="{9F97AD78-ED94-4EB1-AE33-D3CFB84B126D}" v="198" dt="2025-04-21T13:40:49.532"/>
    <p1510:client id="{A3F1AECA-2B7D-4061-B52B-DBE7061C114D}" v="1480" dt="2025-04-21T14:20:58.337"/>
    <p1510:client id="{B47A9F93-131D-4183-A505-FB0C530E6313}" v="1" dt="2025-04-21T23:02:48.891"/>
    <p1510:client id="{D3A08C2A-DF94-419E-868A-817E13477843}" v="92" dt="2025-04-21T13:33:25.976"/>
    <p1510:client id="{F0596BF6-C2D3-4BC9-B3F1-9CAF66895727}" v="72" dt="2025-04-21T13:48:18.02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1" d="100"/>
          <a:sy n="111" d="100"/>
        </p:scale>
        <p:origin x="558"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93D8D45-B922-428C-AEE6-E787CE837873}" type="datetimeFigureOut">
              <a:rPr lang="en-US" smtClean="0"/>
              <a:t>8/15/2025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4BECAED-ABE3-49A0-BD78-63BDABF9C182}" type="slidenum">
              <a:rPr lang="en-US" smtClean="0"/>
              <a:t>‹#›</a:t>
            </a:fld>
            <a:endParaRPr lang="en-US"/>
          </a:p>
        </p:txBody>
      </p:sp>
    </p:spTree>
    <p:extLst>
      <p:ext uri="{BB962C8B-B14F-4D97-AF65-F5344CB8AC3E}">
        <p14:creationId xmlns:p14="http://schemas.microsoft.com/office/powerpoint/2010/main" val="20007213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Calibri"/>
                <a:ea typeface="Calibri"/>
                <a:cs typeface="Calibri"/>
              </a:rPr>
              <a:t>Introduce team</a:t>
            </a:r>
          </a:p>
        </p:txBody>
      </p:sp>
      <p:sp>
        <p:nvSpPr>
          <p:cNvPr id="4" name="Slide Number Placeholder 3"/>
          <p:cNvSpPr>
            <a:spLocks noGrp="1"/>
          </p:cNvSpPr>
          <p:nvPr>
            <p:ph type="sldNum" sz="quarter" idx="5"/>
          </p:nvPr>
        </p:nvSpPr>
        <p:spPr/>
        <p:txBody>
          <a:bodyPr/>
          <a:lstStyle/>
          <a:p>
            <a:fld id="{64BECAED-ABE3-49A0-BD78-63BDABF9C182}" type="slidenum">
              <a:rPr lang="en-US" smtClean="0"/>
              <a:t>2</a:t>
            </a:fld>
            <a:endParaRPr lang="en-US"/>
          </a:p>
        </p:txBody>
      </p:sp>
    </p:spTree>
    <p:extLst>
      <p:ext uri="{BB962C8B-B14F-4D97-AF65-F5344CB8AC3E}">
        <p14:creationId xmlns:p14="http://schemas.microsoft.com/office/powerpoint/2010/main" val="26258502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atin typeface="Calibri"/>
              <a:ea typeface="Calibri"/>
              <a:cs typeface="Calibri"/>
            </a:endParaRPr>
          </a:p>
        </p:txBody>
      </p:sp>
      <p:sp>
        <p:nvSpPr>
          <p:cNvPr id="4" name="Slide Number Placeholder 3"/>
          <p:cNvSpPr>
            <a:spLocks noGrp="1"/>
          </p:cNvSpPr>
          <p:nvPr>
            <p:ph type="sldNum" sz="quarter" idx="5"/>
          </p:nvPr>
        </p:nvSpPr>
        <p:spPr/>
        <p:txBody>
          <a:bodyPr/>
          <a:lstStyle/>
          <a:p>
            <a:fld id="{64BECAED-ABE3-49A0-BD78-63BDABF9C182}" type="slidenum">
              <a:rPr lang="en-US" smtClean="0"/>
              <a:t>5</a:t>
            </a:fld>
            <a:endParaRPr lang="en-US"/>
          </a:p>
        </p:txBody>
      </p:sp>
    </p:spTree>
    <p:extLst>
      <p:ext uri="{BB962C8B-B14F-4D97-AF65-F5344CB8AC3E}">
        <p14:creationId xmlns:p14="http://schemas.microsoft.com/office/powerpoint/2010/main" val="23160894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0A25F3-ACF3-3F11-D6D9-95973E603DF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FAF986E-6A6D-FEEC-EC20-59215CE6ED5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C16409B-7111-644C-DA7E-99BC4AE210FC}"/>
              </a:ext>
            </a:extLst>
          </p:cNvPr>
          <p:cNvSpPr>
            <a:spLocks noGrp="1"/>
          </p:cNvSpPr>
          <p:nvPr>
            <p:ph type="dt" sz="half" idx="10"/>
          </p:nvPr>
        </p:nvSpPr>
        <p:spPr/>
        <p:txBody>
          <a:bodyPr/>
          <a:lstStyle/>
          <a:p>
            <a:fld id="{37E6438E-A3F7-4A3B-ACCE-265392F00F7A}" type="datetime1">
              <a:rPr lang="en-US" smtClean="0"/>
              <a:t>8/15/2025</a:t>
            </a:fld>
            <a:endParaRPr lang="en-US"/>
          </a:p>
        </p:txBody>
      </p:sp>
      <p:sp>
        <p:nvSpPr>
          <p:cNvPr id="5" name="Footer Placeholder 4">
            <a:extLst>
              <a:ext uri="{FF2B5EF4-FFF2-40B4-BE49-F238E27FC236}">
                <a16:creationId xmlns:a16="http://schemas.microsoft.com/office/drawing/2014/main" id="{7586CB0C-5511-0A11-E43B-7CB374794A8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7A85BF4-2754-9D2A-B2DF-288F7B0B5A01}"/>
              </a:ext>
            </a:extLst>
          </p:cNvPr>
          <p:cNvSpPr>
            <a:spLocks noGrp="1"/>
          </p:cNvSpPr>
          <p:nvPr>
            <p:ph type="sldNum" sz="quarter" idx="12"/>
          </p:nvPr>
        </p:nvSpPr>
        <p:spPr/>
        <p:txBody>
          <a:bodyPr/>
          <a:lstStyle/>
          <a:p>
            <a:fld id="{ED6085EF-165C-4424-9E8D-E82515EE7AC1}" type="slidenum">
              <a:rPr lang="en-US" smtClean="0"/>
              <a:t>‹#›</a:t>
            </a:fld>
            <a:endParaRPr lang="en-US"/>
          </a:p>
        </p:txBody>
      </p:sp>
    </p:spTree>
    <p:extLst>
      <p:ext uri="{BB962C8B-B14F-4D97-AF65-F5344CB8AC3E}">
        <p14:creationId xmlns:p14="http://schemas.microsoft.com/office/powerpoint/2010/main" val="23192765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B65878-86AF-5D41-D423-F9F3E2FD03E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1092369-712E-5353-54A1-3888687BF36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B68A138-4483-F833-7597-27EEF63FA21A}"/>
              </a:ext>
            </a:extLst>
          </p:cNvPr>
          <p:cNvSpPr>
            <a:spLocks noGrp="1"/>
          </p:cNvSpPr>
          <p:nvPr>
            <p:ph type="dt" sz="half" idx="10"/>
          </p:nvPr>
        </p:nvSpPr>
        <p:spPr/>
        <p:txBody>
          <a:bodyPr/>
          <a:lstStyle/>
          <a:p>
            <a:fld id="{9489FE73-38B8-4A8B-A1D3-30B8D3E29206}" type="datetime1">
              <a:rPr lang="en-US" smtClean="0"/>
              <a:t>8/15/2025</a:t>
            </a:fld>
            <a:endParaRPr lang="en-US"/>
          </a:p>
        </p:txBody>
      </p:sp>
      <p:sp>
        <p:nvSpPr>
          <p:cNvPr id="5" name="Footer Placeholder 4">
            <a:extLst>
              <a:ext uri="{FF2B5EF4-FFF2-40B4-BE49-F238E27FC236}">
                <a16:creationId xmlns:a16="http://schemas.microsoft.com/office/drawing/2014/main" id="{9326310C-5AE2-6471-B4B9-52239CC6376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897B54-C71B-9860-3113-51B7E2A9EC2D}"/>
              </a:ext>
            </a:extLst>
          </p:cNvPr>
          <p:cNvSpPr>
            <a:spLocks noGrp="1"/>
          </p:cNvSpPr>
          <p:nvPr>
            <p:ph type="sldNum" sz="quarter" idx="12"/>
          </p:nvPr>
        </p:nvSpPr>
        <p:spPr/>
        <p:txBody>
          <a:bodyPr/>
          <a:lstStyle/>
          <a:p>
            <a:fld id="{ED6085EF-165C-4424-9E8D-E82515EE7AC1}" type="slidenum">
              <a:rPr lang="en-US" smtClean="0"/>
              <a:t>‹#›</a:t>
            </a:fld>
            <a:endParaRPr lang="en-US"/>
          </a:p>
        </p:txBody>
      </p:sp>
    </p:spTree>
    <p:extLst>
      <p:ext uri="{BB962C8B-B14F-4D97-AF65-F5344CB8AC3E}">
        <p14:creationId xmlns:p14="http://schemas.microsoft.com/office/powerpoint/2010/main" val="28539148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83F0898-443D-24B5-1DE8-EFDA9A47BF3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8E58CBA-106B-7884-A081-0722023329E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D667ECD-9A5D-49B1-B47A-CB4AB66E4D5A}"/>
              </a:ext>
            </a:extLst>
          </p:cNvPr>
          <p:cNvSpPr>
            <a:spLocks noGrp="1"/>
          </p:cNvSpPr>
          <p:nvPr>
            <p:ph type="dt" sz="half" idx="10"/>
          </p:nvPr>
        </p:nvSpPr>
        <p:spPr/>
        <p:txBody>
          <a:bodyPr/>
          <a:lstStyle/>
          <a:p>
            <a:fld id="{F057A40E-3229-409C-A773-683A74989602}" type="datetime1">
              <a:rPr lang="en-US" smtClean="0"/>
              <a:t>8/15/2025</a:t>
            </a:fld>
            <a:endParaRPr lang="en-US"/>
          </a:p>
        </p:txBody>
      </p:sp>
      <p:sp>
        <p:nvSpPr>
          <p:cNvPr id="5" name="Footer Placeholder 4">
            <a:extLst>
              <a:ext uri="{FF2B5EF4-FFF2-40B4-BE49-F238E27FC236}">
                <a16:creationId xmlns:a16="http://schemas.microsoft.com/office/drawing/2014/main" id="{EA785C55-4046-2F9A-4D68-4FC48E1E420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0C8CECB-E0C6-4AF8-BCC0-49B1D7A78B47}"/>
              </a:ext>
            </a:extLst>
          </p:cNvPr>
          <p:cNvSpPr>
            <a:spLocks noGrp="1"/>
          </p:cNvSpPr>
          <p:nvPr>
            <p:ph type="sldNum" sz="quarter" idx="12"/>
          </p:nvPr>
        </p:nvSpPr>
        <p:spPr/>
        <p:txBody>
          <a:bodyPr/>
          <a:lstStyle/>
          <a:p>
            <a:fld id="{ED6085EF-165C-4424-9E8D-E82515EE7AC1}" type="slidenum">
              <a:rPr lang="en-US" smtClean="0"/>
              <a:t>‹#›</a:t>
            </a:fld>
            <a:endParaRPr lang="en-US"/>
          </a:p>
        </p:txBody>
      </p:sp>
    </p:spTree>
    <p:extLst>
      <p:ext uri="{BB962C8B-B14F-4D97-AF65-F5344CB8AC3E}">
        <p14:creationId xmlns:p14="http://schemas.microsoft.com/office/powerpoint/2010/main" val="22457082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FBF063-8BDC-80A5-281B-2D11C1BC7A9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5F4A3F3-22A4-4E89-4228-7121FE1C35B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E0E8DD4-9BE9-582F-45F7-93EFEEF1C7CD}"/>
              </a:ext>
            </a:extLst>
          </p:cNvPr>
          <p:cNvSpPr>
            <a:spLocks noGrp="1"/>
          </p:cNvSpPr>
          <p:nvPr>
            <p:ph type="dt" sz="half" idx="10"/>
          </p:nvPr>
        </p:nvSpPr>
        <p:spPr/>
        <p:txBody>
          <a:bodyPr/>
          <a:lstStyle/>
          <a:p>
            <a:fld id="{37652820-9896-489A-866F-1D9BEFB569EC}" type="datetime1">
              <a:rPr lang="en-US" smtClean="0"/>
              <a:t>8/15/2025</a:t>
            </a:fld>
            <a:endParaRPr lang="en-US"/>
          </a:p>
        </p:txBody>
      </p:sp>
      <p:sp>
        <p:nvSpPr>
          <p:cNvPr id="5" name="Footer Placeholder 4">
            <a:extLst>
              <a:ext uri="{FF2B5EF4-FFF2-40B4-BE49-F238E27FC236}">
                <a16:creationId xmlns:a16="http://schemas.microsoft.com/office/drawing/2014/main" id="{2AA1E076-648B-ACBD-AE09-3E8719B6BA1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8295C48-C57B-4108-C033-23645CADB47C}"/>
              </a:ext>
            </a:extLst>
          </p:cNvPr>
          <p:cNvSpPr>
            <a:spLocks noGrp="1"/>
          </p:cNvSpPr>
          <p:nvPr>
            <p:ph type="sldNum" sz="quarter" idx="12"/>
          </p:nvPr>
        </p:nvSpPr>
        <p:spPr/>
        <p:txBody>
          <a:bodyPr/>
          <a:lstStyle/>
          <a:p>
            <a:fld id="{ED6085EF-165C-4424-9E8D-E82515EE7AC1}" type="slidenum">
              <a:rPr lang="en-US" smtClean="0"/>
              <a:t>‹#›</a:t>
            </a:fld>
            <a:endParaRPr lang="en-US"/>
          </a:p>
        </p:txBody>
      </p:sp>
    </p:spTree>
    <p:extLst>
      <p:ext uri="{BB962C8B-B14F-4D97-AF65-F5344CB8AC3E}">
        <p14:creationId xmlns:p14="http://schemas.microsoft.com/office/powerpoint/2010/main" val="13952560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84CF57-9081-8391-7952-59CB27EE6B5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FEE3C42-CB23-4523-7D38-C0D3D515EEAD}"/>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3F3FA85-0F87-F6B9-F61E-B5EB9E8140FC}"/>
              </a:ext>
            </a:extLst>
          </p:cNvPr>
          <p:cNvSpPr>
            <a:spLocks noGrp="1"/>
          </p:cNvSpPr>
          <p:nvPr>
            <p:ph type="dt" sz="half" idx="10"/>
          </p:nvPr>
        </p:nvSpPr>
        <p:spPr/>
        <p:txBody>
          <a:bodyPr/>
          <a:lstStyle/>
          <a:p>
            <a:fld id="{FFAA00BB-C26D-4A45-A9E3-30044B2C5CD5}" type="datetime1">
              <a:rPr lang="en-US" smtClean="0"/>
              <a:t>8/15/2025</a:t>
            </a:fld>
            <a:endParaRPr lang="en-US"/>
          </a:p>
        </p:txBody>
      </p:sp>
      <p:sp>
        <p:nvSpPr>
          <p:cNvPr id="5" name="Footer Placeholder 4">
            <a:extLst>
              <a:ext uri="{FF2B5EF4-FFF2-40B4-BE49-F238E27FC236}">
                <a16:creationId xmlns:a16="http://schemas.microsoft.com/office/drawing/2014/main" id="{F6ACAA54-3E14-085F-18E0-71A7208D2B3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5F8C36F-89F5-C79F-3429-F4FCE55ECB66}"/>
              </a:ext>
            </a:extLst>
          </p:cNvPr>
          <p:cNvSpPr>
            <a:spLocks noGrp="1"/>
          </p:cNvSpPr>
          <p:nvPr>
            <p:ph type="sldNum" sz="quarter" idx="12"/>
          </p:nvPr>
        </p:nvSpPr>
        <p:spPr/>
        <p:txBody>
          <a:bodyPr/>
          <a:lstStyle/>
          <a:p>
            <a:fld id="{ED6085EF-165C-4424-9E8D-E82515EE7AC1}" type="slidenum">
              <a:rPr lang="en-US" smtClean="0"/>
              <a:t>‹#›</a:t>
            </a:fld>
            <a:endParaRPr lang="en-US"/>
          </a:p>
        </p:txBody>
      </p:sp>
    </p:spTree>
    <p:extLst>
      <p:ext uri="{BB962C8B-B14F-4D97-AF65-F5344CB8AC3E}">
        <p14:creationId xmlns:p14="http://schemas.microsoft.com/office/powerpoint/2010/main" val="10903242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3D7A9-CFAA-8BE7-412D-5DD474E5B94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7398CA0-AC21-A640-88B2-B58ABA2E777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AF63283-7148-89E0-5C95-93FF6A03AD8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AAC09F0-A029-E172-EC15-AB7E8F6C125F}"/>
              </a:ext>
            </a:extLst>
          </p:cNvPr>
          <p:cNvSpPr>
            <a:spLocks noGrp="1"/>
          </p:cNvSpPr>
          <p:nvPr>
            <p:ph type="dt" sz="half" idx="10"/>
          </p:nvPr>
        </p:nvSpPr>
        <p:spPr/>
        <p:txBody>
          <a:bodyPr/>
          <a:lstStyle/>
          <a:p>
            <a:fld id="{36EFA348-30C6-497B-AF6F-916C48CD4785}" type="datetime1">
              <a:rPr lang="en-US" smtClean="0"/>
              <a:t>8/15/2025</a:t>
            </a:fld>
            <a:endParaRPr lang="en-US"/>
          </a:p>
        </p:txBody>
      </p:sp>
      <p:sp>
        <p:nvSpPr>
          <p:cNvPr id="6" name="Footer Placeholder 5">
            <a:extLst>
              <a:ext uri="{FF2B5EF4-FFF2-40B4-BE49-F238E27FC236}">
                <a16:creationId xmlns:a16="http://schemas.microsoft.com/office/drawing/2014/main" id="{5F6CA16B-C056-C81A-F02A-B82BA0FB6A1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B839883-0D3D-5BBC-D1AC-F96D9275A9AE}"/>
              </a:ext>
            </a:extLst>
          </p:cNvPr>
          <p:cNvSpPr>
            <a:spLocks noGrp="1"/>
          </p:cNvSpPr>
          <p:nvPr>
            <p:ph type="sldNum" sz="quarter" idx="12"/>
          </p:nvPr>
        </p:nvSpPr>
        <p:spPr/>
        <p:txBody>
          <a:bodyPr/>
          <a:lstStyle/>
          <a:p>
            <a:fld id="{ED6085EF-165C-4424-9E8D-E82515EE7AC1}" type="slidenum">
              <a:rPr lang="en-US" smtClean="0"/>
              <a:t>‹#›</a:t>
            </a:fld>
            <a:endParaRPr lang="en-US"/>
          </a:p>
        </p:txBody>
      </p:sp>
    </p:spTree>
    <p:extLst>
      <p:ext uri="{BB962C8B-B14F-4D97-AF65-F5344CB8AC3E}">
        <p14:creationId xmlns:p14="http://schemas.microsoft.com/office/powerpoint/2010/main" val="29481160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ECE1F1-15CF-70D4-78C1-168CF53F444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36F88D8-D07A-1FB0-0187-2D34D226282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076E9B5-84A6-23F4-4DCC-71C7C185BC3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2E1FC8C-428D-90CB-CC7C-0D3F75BD577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88DEABA-D242-D33A-7EF9-6F816BE181A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81039A7-9782-2E60-3DC3-C8A028A7992F}"/>
              </a:ext>
            </a:extLst>
          </p:cNvPr>
          <p:cNvSpPr>
            <a:spLocks noGrp="1"/>
          </p:cNvSpPr>
          <p:nvPr>
            <p:ph type="dt" sz="half" idx="10"/>
          </p:nvPr>
        </p:nvSpPr>
        <p:spPr/>
        <p:txBody>
          <a:bodyPr/>
          <a:lstStyle/>
          <a:p>
            <a:fld id="{DBC635CD-6389-4436-819B-A1126DDE9D6D}" type="datetime1">
              <a:rPr lang="en-US" smtClean="0"/>
              <a:t>8/15/2025</a:t>
            </a:fld>
            <a:endParaRPr lang="en-US"/>
          </a:p>
        </p:txBody>
      </p:sp>
      <p:sp>
        <p:nvSpPr>
          <p:cNvPr id="8" name="Footer Placeholder 7">
            <a:extLst>
              <a:ext uri="{FF2B5EF4-FFF2-40B4-BE49-F238E27FC236}">
                <a16:creationId xmlns:a16="http://schemas.microsoft.com/office/drawing/2014/main" id="{A774DFCE-A6AD-8CE9-4AD5-20B0DE412C6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494D491-5613-D0F7-6E23-33691E9C0D3E}"/>
              </a:ext>
            </a:extLst>
          </p:cNvPr>
          <p:cNvSpPr>
            <a:spLocks noGrp="1"/>
          </p:cNvSpPr>
          <p:nvPr>
            <p:ph type="sldNum" sz="quarter" idx="12"/>
          </p:nvPr>
        </p:nvSpPr>
        <p:spPr/>
        <p:txBody>
          <a:bodyPr/>
          <a:lstStyle/>
          <a:p>
            <a:fld id="{ED6085EF-165C-4424-9E8D-E82515EE7AC1}" type="slidenum">
              <a:rPr lang="en-US" smtClean="0"/>
              <a:t>‹#›</a:t>
            </a:fld>
            <a:endParaRPr lang="en-US"/>
          </a:p>
        </p:txBody>
      </p:sp>
    </p:spTree>
    <p:extLst>
      <p:ext uri="{BB962C8B-B14F-4D97-AF65-F5344CB8AC3E}">
        <p14:creationId xmlns:p14="http://schemas.microsoft.com/office/powerpoint/2010/main" val="22220596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DA4C9-8CFF-62A9-6D12-96E2ED4AF31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BFB9A0D-0283-C394-6234-010D47E84774}"/>
              </a:ext>
            </a:extLst>
          </p:cNvPr>
          <p:cNvSpPr>
            <a:spLocks noGrp="1"/>
          </p:cNvSpPr>
          <p:nvPr>
            <p:ph type="dt" sz="half" idx="10"/>
          </p:nvPr>
        </p:nvSpPr>
        <p:spPr/>
        <p:txBody>
          <a:bodyPr/>
          <a:lstStyle/>
          <a:p>
            <a:fld id="{BD134722-7D5B-4487-83DB-947834FF4335}" type="datetime1">
              <a:rPr lang="en-US" smtClean="0"/>
              <a:t>8/15/2025</a:t>
            </a:fld>
            <a:endParaRPr lang="en-US"/>
          </a:p>
        </p:txBody>
      </p:sp>
      <p:sp>
        <p:nvSpPr>
          <p:cNvPr id="4" name="Footer Placeholder 3">
            <a:extLst>
              <a:ext uri="{FF2B5EF4-FFF2-40B4-BE49-F238E27FC236}">
                <a16:creationId xmlns:a16="http://schemas.microsoft.com/office/drawing/2014/main" id="{4221AABF-F80E-523E-9B6F-55C847FE79B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081CAEF-2FB0-4AB0-19FE-FDB4E99D1D61}"/>
              </a:ext>
            </a:extLst>
          </p:cNvPr>
          <p:cNvSpPr>
            <a:spLocks noGrp="1"/>
          </p:cNvSpPr>
          <p:nvPr>
            <p:ph type="sldNum" sz="quarter" idx="12"/>
          </p:nvPr>
        </p:nvSpPr>
        <p:spPr/>
        <p:txBody>
          <a:bodyPr/>
          <a:lstStyle/>
          <a:p>
            <a:fld id="{ED6085EF-165C-4424-9E8D-E82515EE7AC1}" type="slidenum">
              <a:rPr lang="en-US" smtClean="0"/>
              <a:t>‹#›</a:t>
            </a:fld>
            <a:endParaRPr lang="en-US"/>
          </a:p>
        </p:txBody>
      </p:sp>
    </p:spTree>
    <p:extLst>
      <p:ext uri="{BB962C8B-B14F-4D97-AF65-F5344CB8AC3E}">
        <p14:creationId xmlns:p14="http://schemas.microsoft.com/office/powerpoint/2010/main" val="5130194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D8BE699-BF30-D488-EBAB-F35005A3E81B}"/>
              </a:ext>
            </a:extLst>
          </p:cNvPr>
          <p:cNvSpPr>
            <a:spLocks noGrp="1"/>
          </p:cNvSpPr>
          <p:nvPr>
            <p:ph type="dt" sz="half" idx="10"/>
          </p:nvPr>
        </p:nvSpPr>
        <p:spPr/>
        <p:txBody>
          <a:bodyPr/>
          <a:lstStyle/>
          <a:p>
            <a:fld id="{0E817558-6393-493D-AA40-DE333D679562}" type="datetime1">
              <a:rPr lang="en-US" smtClean="0"/>
              <a:t>8/15/2025</a:t>
            </a:fld>
            <a:endParaRPr lang="en-US"/>
          </a:p>
        </p:txBody>
      </p:sp>
      <p:sp>
        <p:nvSpPr>
          <p:cNvPr id="3" name="Footer Placeholder 2">
            <a:extLst>
              <a:ext uri="{FF2B5EF4-FFF2-40B4-BE49-F238E27FC236}">
                <a16:creationId xmlns:a16="http://schemas.microsoft.com/office/drawing/2014/main" id="{C66CD013-33A7-7ECC-507D-AEBF621F84B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EBCB947-7D32-0946-0B17-671293AC35B9}"/>
              </a:ext>
            </a:extLst>
          </p:cNvPr>
          <p:cNvSpPr>
            <a:spLocks noGrp="1"/>
          </p:cNvSpPr>
          <p:nvPr>
            <p:ph type="sldNum" sz="quarter" idx="12"/>
          </p:nvPr>
        </p:nvSpPr>
        <p:spPr/>
        <p:txBody>
          <a:bodyPr/>
          <a:lstStyle/>
          <a:p>
            <a:fld id="{ED6085EF-165C-4424-9E8D-E82515EE7AC1}" type="slidenum">
              <a:rPr lang="en-US" smtClean="0"/>
              <a:t>‹#›</a:t>
            </a:fld>
            <a:endParaRPr lang="en-US"/>
          </a:p>
        </p:txBody>
      </p:sp>
    </p:spTree>
    <p:extLst>
      <p:ext uri="{BB962C8B-B14F-4D97-AF65-F5344CB8AC3E}">
        <p14:creationId xmlns:p14="http://schemas.microsoft.com/office/powerpoint/2010/main" val="25157554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18ACB4-F36A-9F88-62E9-FA3672B2D7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0636BE1-DA6B-A4C0-E4CB-BB8D966C228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53DA423-F877-80BF-5892-A0EE466B915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2D0174B-3E76-1C90-70F7-68B40FC88BA9}"/>
              </a:ext>
            </a:extLst>
          </p:cNvPr>
          <p:cNvSpPr>
            <a:spLocks noGrp="1"/>
          </p:cNvSpPr>
          <p:nvPr>
            <p:ph type="dt" sz="half" idx="10"/>
          </p:nvPr>
        </p:nvSpPr>
        <p:spPr/>
        <p:txBody>
          <a:bodyPr/>
          <a:lstStyle/>
          <a:p>
            <a:fld id="{C0F0DB78-3FF9-4D26-B183-E0167B0C593B}" type="datetime1">
              <a:rPr lang="en-US" smtClean="0"/>
              <a:t>8/15/2025</a:t>
            </a:fld>
            <a:endParaRPr lang="en-US"/>
          </a:p>
        </p:txBody>
      </p:sp>
      <p:sp>
        <p:nvSpPr>
          <p:cNvPr id="6" name="Footer Placeholder 5">
            <a:extLst>
              <a:ext uri="{FF2B5EF4-FFF2-40B4-BE49-F238E27FC236}">
                <a16:creationId xmlns:a16="http://schemas.microsoft.com/office/drawing/2014/main" id="{F5E12DD1-8250-C5EB-C2C7-F554E4A4C64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6312C75-D1EE-15C6-A338-45C4CED39913}"/>
              </a:ext>
            </a:extLst>
          </p:cNvPr>
          <p:cNvSpPr>
            <a:spLocks noGrp="1"/>
          </p:cNvSpPr>
          <p:nvPr>
            <p:ph type="sldNum" sz="quarter" idx="12"/>
          </p:nvPr>
        </p:nvSpPr>
        <p:spPr/>
        <p:txBody>
          <a:bodyPr/>
          <a:lstStyle/>
          <a:p>
            <a:fld id="{ED6085EF-165C-4424-9E8D-E82515EE7AC1}" type="slidenum">
              <a:rPr lang="en-US" smtClean="0"/>
              <a:t>‹#›</a:t>
            </a:fld>
            <a:endParaRPr lang="en-US"/>
          </a:p>
        </p:txBody>
      </p:sp>
    </p:spTree>
    <p:extLst>
      <p:ext uri="{BB962C8B-B14F-4D97-AF65-F5344CB8AC3E}">
        <p14:creationId xmlns:p14="http://schemas.microsoft.com/office/powerpoint/2010/main" val="12731937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455C1D-09FE-C69F-01FA-BB4FF49BDAE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FA1CF9E-930B-433E-3C0D-E32619B0943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C925B05-929C-A472-C549-8A0F6B2FD5A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24DAA21-8F2B-DB87-CFA9-2B4706EFDF19}"/>
              </a:ext>
            </a:extLst>
          </p:cNvPr>
          <p:cNvSpPr>
            <a:spLocks noGrp="1"/>
          </p:cNvSpPr>
          <p:nvPr>
            <p:ph type="dt" sz="half" idx="10"/>
          </p:nvPr>
        </p:nvSpPr>
        <p:spPr/>
        <p:txBody>
          <a:bodyPr/>
          <a:lstStyle/>
          <a:p>
            <a:fld id="{7A80AC85-6D7B-416E-A84C-DBB2D8BEF354}" type="datetime1">
              <a:rPr lang="en-US" smtClean="0"/>
              <a:t>8/15/2025</a:t>
            </a:fld>
            <a:endParaRPr lang="en-US"/>
          </a:p>
        </p:txBody>
      </p:sp>
      <p:sp>
        <p:nvSpPr>
          <p:cNvPr id="6" name="Footer Placeholder 5">
            <a:extLst>
              <a:ext uri="{FF2B5EF4-FFF2-40B4-BE49-F238E27FC236}">
                <a16:creationId xmlns:a16="http://schemas.microsoft.com/office/drawing/2014/main" id="{5C3875C3-E447-2839-D66C-95FA2FE90DD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16EA219-453D-69B2-C593-7D201D81A26E}"/>
              </a:ext>
            </a:extLst>
          </p:cNvPr>
          <p:cNvSpPr>
            <a:spLocks noGrp="1"/>
          </p:cNvSpPr>
          <p:nvPr>
            <p:ph type="sldNum" sz="quarter" idx="12"/>
          </p:nvPr>
        </p:nvSpPr>
        <p:spPr/>
        <p:txBody>
          <a:bodyPr/>
          <a:lstStyle/>
          <a:p>
            <a:fld id="{ED6085EF-165C-4424-9E8D-E82515EE7AC1}" type="slidenum">
              <a:rPr lang="en-US" smtClean="0"/>
              <a:t>‹#›</a:t>
            </a:fld>
            <a:endParaRPr lang="en-US"/>
          </a:p>
        </p:txBody>
      </p:sp>
    </p:spTree>
    <p:extLst>
      <p:ext uri="{BB962C8B-B14F-4D97-AF65-F5344CB8AC3E}">
        <p14:creationId xmlns:p14="http://schemas.microsoft.com/office/powerpoint/2010/main" val="23524818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AB426AF-548D-7A0D-5EA5-E9732FD7AD9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BBAABD1-247D-6E06-766E-AE27E13DEF6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99664D1-A324-CE6D-3BD3-073C1EF7B5F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A06DCD57-39EB-4DDC-B08C-5F2AD170560C}" type="datetime1">
              <a:rPr lang="en-US" smtClean="0"/>
              <a:t>8/15/2025</a:t>
            </a:fld>
            <a:endParaRPr lang="en-US"/>
          </a:p>
        </p:txBody>
      </p:sp>
      <p:sp>
        <p:nvSpPr>
          <p:cNvPr id="5" name="Footer Placeholder 4">
            <a:extLst>
              <a:ext uri="{FF2B5EF4-FFF2-40B4-BE49-F238E27FC236}">
                <a16:creationId xmlns:a16="http://schemas.microsoft.com/office/drawing/2014/main" id="{5D650CB7-D0ED-217D-B7F9-D341A8A6251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388BFE49-D998-AA84-2D40-E9B93AAC8FB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ED6085EF-165C-4424-9E8D-E82515EE7AC1}" type="slidenum">
              <a:rPr lang="en-US" smtClean="0"/>
              <a:t>‹#›</a:t>
            </a:fld>
            <a:endParaRPr lang="en-US"/>
          </a:p>
        </p:txBody>
      </p:sp>
    </p:spTree>
    <p:extLst>
      <p:ext uri="{BB962C8B-B14F-4D97-AF65-F5344CB8AC3E}">
        <p14:creationId xmlns:p14="http://schemas.microsoft.com/office/powerpoint/2010/main" val="19969293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sv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609FF9A-4FCE-468E-A86A-C9AB525EAE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021E12D4-3A88-428D-8E5E-AF1AFD923D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44DECFB0-DEB0-0488-D26E-9BA94B999052}"/>
              </a:ext>
            </a:extLst>
          </p:cNvPr>
          <p:cNvPicPr>
            <a:picLocks noChangeAspect="1"/>
          </p:cNvPicPr>
          <p:nvPr/>
        </p:nvPicPr>
        <p:blipFill>
          <a:blip r:embed="rId2">
            <a:alphaModFix amt="60000"/>
          </a:blip>
          <a:srcRect r="6250" b="6250"/>
          <a:stretch/>
        </p:blipFill>
        <p:spPr>
          <a:xfrm>
            <a:off x="-1" y="10"/>
            <a:ext cx="12192001" cy="6857990"/>
          </a:xfrm>
          <a:prstGeom prst="rect">
            <a:avLst/>
          </a:prstGeom>
        </p:spPr>
      </p:pic>
      <p:sp>
        <p:nvSpPr>
          <p:cNvPr id="2" name="Title 1">
            <a:extLst>
              <a:ext uri="{FF2B5EF4-FFF2-40B4-BE49-F238E27FC236}">
                <a16:creationId xmlns:a16="http://schemas.microsoft.com/office/drawing/2014/main" id="{0BCC19FC-C8B4-F786-C370-219B55A83B32}"/>
              </a:ext>
            </a:extLst>
          </p:cNvPr>
          <p:cNvSpPr>
            <a:spLocks noGrp="1"/>
          </p:cNvSpPr>
          <p:nvPr>
            <p:ph type="ctrTitle"/>
          </p:nvPr>
        </p:nvSpPr>
        <p:spPr>
          <a:xfrm>
            <a:off x="827617" y="1708152"/>
            <a:ext cx="10526183" cy="1715923"/>
          </a:xfrm>
          <a:prstGeom prst="roundRect">
            <a:avLst/>
          </a:prstGeom>
          <a:solidFill>
            <a:srgbClr val="000000">
              <a:alpha val="56000"/>
            </a:srgbClr>
          </a:solidFill>
        </p:spPr>
        <p:txBody>
          <a:bodyPr>
            <a:normAutofit/>
          </a:bodyPr>
          <a:lstStyle/>
          <a:p>
            <a:r>
              <a:rPr lang="en-US" sz="5200">
                <a:solidFill>
                  <a:srgbClr val="FFFFFF"/>
                </a:solidFill>
              </a:rPr>
              <a:t>Optimizing the University of Arkansas Ranch Horse Team Season</a:t>
            </a:r>
          </a:p>
        </p:txBody>
      </p:sp>
      <p:sp>
        <p:nvSpPr>
          <p:cNvPr id="3" name="Subtitle 2">
            <a:extLst>
              <a:ext uri="{FF2B5EF4-FFF2-40B4-BE49-F238E27FC236}">
                <a16:creationId xmlns:a16="http://schemas.microsoft.com/office/drawing/2014/main" id="{25A73771-1F55-9A74-0A8C-50E187C7B0DC}"/>
              </a:ext>
            </a:extLst>
          </p:cNvPr>
          <p:cNvSpPr>
            <a:spLocks noGrp="1"/>
          </p:cNvSpPr>
          <p:nvPr>
            <p:ph type="subTitle" idx="1"/>
          </p:nvPr>
        </p:nvSpPr>
        <p:spPr>
          <a:xfrm>
            <a:off x="827617" y="3606373"/>
            <a:ext cx="10515600" cy="1384310"/>
          </a:xfrm>
        </p:spPr>
        <p:txBody>
          <a:bodyPr vert="horz" lIns="91440" tIns="45720" rIns="91440" bIns="45720" rtlCol="0" anchor="t">
            <a:normAutofit/>
          </a:bodyPr>
          <a:lstStyle/>
          <a:p>
            <a:r>
              <a:rPr lang="en-US">
                <a:solidFill>
                  <a:srgbClr val="FFFFFF"/>
                </a:solidFill>
              </a:rPr>
              <a:t>Myli Brown, Jordan Shortt, Chance Pickett</a:t>
            </a:r>
          </a:p>
          <a:p>
            <a:r>
              <a:rPr lang="en-US">
                <a:solidFill>
                  <a:srgbClr val="FFFFFF"/>
                </a:solidFill>
              </a:rPr>
              <a:t>April 29, 2025</a:t>
            </a:r>
          </a:p>
          <a:p>
            <a:endParaRPr lang="en-US">
              <a:solidFill>
                <a:srgbClr val="FFFFFF"/>
              </a:solidFill>
            </a:endParaRPr>
          </a:p>
        </p:txBody>
      </p:sp>
      <p:sp>
        <p:nvSpPr>
          <p:cNvPr id="4" name="Slide Number Placeholder 3">
            <a:extLst>
              <a:ext uri="{FF2B5EF4-FFF2-40B4-BE49-F238E27FC236}">
                <a16:creationId xmlns:a16="http://schemas.microsoft.com/office/drawing/2014/main" id="{6ECB93FD-79A6-2FC4-9F5A-2014D28B8C2B}"/>
              </a:ext>
            </a:extLst>
          </p:cNvPr>
          <p:cNvSpPr>
            <a:spLocks noGrp="1"/>
          </p:cNvSpPr>
          <p:nvPr>
            <p:ph type="sldNum" sz="quarter" idx="12"/>
          </p:nvPr>
        </p:nvSpPr>
        <p:spPr>
          <a:xfrm>
            <a:off x="8610600" y="6356350"/>
            <a:ext cx="2743200" cy="365125"/>
          </a:xfrm>
        </p:spPr>
        <p:txBody>
          <a:bodyPr>
            <a:normAutofit/>
          </a:bodyPr>
          <a:lstStyle/>
          <a:p>
            <a:pPr>
              <a:spcAft>
                <a:spcPts val="600"/>
              </a:spcAft>
            </a:pPr>
            <a:fld id="{ED6085EF-165C-4424-9E8D-E82515EE7AC1}" type="slidenum">
              <a:rPr lang="en-US">
                <a:solidFill>
                  <a:srgbClr val="FFFFFF"/>
                </a:solidFill>
              </a:rPr>
              <a:pPr>
                <a:spcAft>
                  <a:spcPts val="600"/>
                </a:spcAft>
              </a:pPr>
              <a:t>1</a:t>
            </a:fld>
            <a:endParaRPr lang="en-US">
              <a:solidFill>
                <a:srgbClr val="FFFFFF"/>
              </a:solidFill>
            </a:endParaRPr>
          </a:p>
        </p:txBody>
      </p:sp>
    </p:spTree>
    <p:extLst>
      <p:ext uri="{BB962C8B-B14F-4D97-AF65-F5344CB8AC3E}">
        <p14:creationId xmlns:p14="http://schemas.microsoft.com/office/powerpoint/2010/main" val="26402732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FE7DE01-C20D-2365-268E-F4456A8DEE7D}"/>
            </a:ext>
          </a:extLst>
        </p:cNvPr>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B7AC5E49-F1C9-20DC-2124-2F7EA3E2E1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0" name="Rectangle 19">
            <a:extLst>
              <a:ext uri="{FF2B5EF4-FFF2-40B4-BE49-F238E27FC236}">
                <a16:creationId xmlns:a16="http://schemas.microsoft.com/office/drawing/2014/main" id="{B4220CC3-6737-F5F5-F0DB-8DD7CD4E76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E50EC1D7-14B6-6E78-6686-CAE82C1AE2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10A1ED44-2AD2-7BC6-04D0-07729F3A0E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E29009F8-2E58-97E8-40B0-22791C8887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AC37342-E05D-E3CC-06D3-09556310BE5A}"/>
              </a:ext>
            </a:extLst>
          </p:cNvPr>
          <p:cNvSpPr>
            <a:spLocks noGrp="1"/>
          </p:cNvSpPr>
          <p:nvPr>
            <p:ph type="title"/>
          </p:nvPr>
        </p:nvSpPr>
        <p:spPr>
          <a:xfrm>
            <a:off x="720880" y="353160"/>
            <a:ext cx="7398217" cy="898581"/>
          </a:xfrm>
        </p:spPr>
        <p:txBody>
          <a:bodyPr vert="horz" lIns="91440" tIns="45720" rIns="91440" bIns="45720" rtlCol="0" anchor="ctr">
            <a:normAutofit/>
          </a:bodyPr>
          <a:lstStyle/>
          <a:p>
            <a:r>
              <a:rPr lang="en-US" sz="4000">
                <a:solidFill>
                  <a:srgbClr val="FFFFFF"/>
                </a:solidFill>
              </a:rPr>
              <a:t>The Model:    </a:t>
            </a:r>
            <a:r>
              <a:rPr lang="en-US" sz="2200">
                <a:solidFill>
                  <a:srgbClr val="FFFFFF"/>
                </a:solidFill>
              </a:rPr>
              <a:t>(Integer Linear Programming Model)</a:t>
            </a:r>
          </a:p>
        </p:txBody>
      </p:sp>
      <p:pic>
        <p:nvPicPr>
          <p:cNvPr id="13" name="Graphic 12" descr="Arrow Up with solid fill">
            <a:extLst>
              <a:ext uri="{FF2B5EF4-FFF2-40B4-BE49-F238E27FC236}">
                <a16:creationId xmlns:a16="http://schemas.microsoft.com/office/drawing/2014/main" id="{6C35D42C-69F1-C425-DEEB-955F64FA9D8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2760000">
            <a:off x="1169351" y="2873458"/>
            <a:ext cx="972321" cy="1607321"/>
          </a:xfrm>
          <a:prstGeom prst="rect">
            <a:avLst/>
          </a:prstGeom>
        </p:spPr>
      </p:pic>
      <p:pic>
        <p:nvPicPr>
          <p:cNvPr id="6" name="Content Placeholder 5" descr="A black text on a white background&#10;&#10;AI-generated content may be incorrect.">
            <a:extLst>
              <a:ext uri="{FF2B5EF4-FFF2-40B4-BE49-F238E27FC236}">
                <a16:creationId xmlns:a16="http://schemas.microsoft.com/office/drawing/2014/main" id="{AA464661-318E-4A33-CC7F-2EAC6146B399}"/>
              </a:ext>
            </a:extLst>
          </p:cNvPr>
          <p:cNvPicPr>
            <a:picLocks noGrp="1" noChangeAspect="1"/>
          </p:cNvPicPr>
          <p:nvPr>
            <p:ph idx="1"/>
          </p:nvPr>
        </p:nvPicPr>
        <p:blipFill>
          <a:blip r:embed="rId4"/>
          <a:stretch>
            <a:fillRect/>
          </a:stretch>
        </p:blipFill>
        <p:spPr>
          <a:xfrm>
            <a:off x="-5821" y="1578239"/>
            <a:ext cx="12171891" cy="1575858"/>
          </a:xfrm>
        </p:spPr>
      </p:pic>
      <p:sp>
        <p:nvSpPr>
          <p:cNvPr id="4" name="Slide Number Placeholder 3">
            <a:extLst>
              <a:ext uri="{FF2B5EF4-FFF2-40B4-BE49-F238E27FC236}">
                <a16:creationId xmlns:a16="http://schemas.microsoft.com/office/drawing/2014/main" id="{FFD6AAD9-3825-BAF0-4BEB-8E4156B957B6}"/>
              </a:ext>
            </a:extLst>
          </p:cNvPr>
          <p:cNvSpPr>
            <a:spLocks noGrp="1"/>
          </p:cNvSpPr>
          <p:nvPr>
            <p:ph type="sldNum" sz="quarter" idx="12"/>
          </p:nvPr>
        </p:nvSpPr>
        <p:spPr>
          <a:xfrm>
            <a:off x="11704320" y="6431079"/>
            <a:ext cx="448056" cy="365125"/>
          </a:xfrm>
        </p:spPr>
        <p:txBody>
          <a:bodyPr vert="horz" lIns="91440" tIns="45720" rIns="91440" bIns="45720" rtlCol="0" anchor="ctr">
            <a:normAutofit/>
          </a:bodyPr>
          <a:lstStyle/>
          <a:p>
            <a:pPr>
              <a:spcAft>
                <a:spcPts val="600"/>
              </a:spcAft>
            </a:pPr>
            <a:fld id="{ED6085EF-165C-4424-9E8D-E82515EE7AC1}" type="slidenum">
              <a:rPr lang="en-US" sz="1100">
                <a:solidFill>
                  <a:schemeClr val="tx1">
                    <a:lumMod val="50000"/>
                    <a:lumOff val="50000"/>
                  </a:schemeClr>
                </a:solidFill>
              </a:rPr>
              <a:pPr>
                <a:spcAft>
                  <a:spcPts val="600"/>
                </a:spcAft>
              </a:pPr>
              <a:t>10</a:t>
            </a:fld>
            <a:endParaRPr lang="en-US" sz="1100">
              <a:solidFill>
                <a:schemeClr val="tx1">
                  <a:lumMod val="50000"/>
                  <a:lumOff val="50000"/>
                </a:schemeClr>
              </a:solidFill>
            </a:endParaRPr>
          </a:p>
        </p:txBody>
      </p:sp>
      <p:sp>
        <p:nvSpPr>
          <p:cNvPr id="14" name="TextBox 13">
            <a:extLst>
              <a:ext uri="{FF2B5EF4-FFF2-40B4-BE49-F238E27FC236}">
                <a16:creationId xmlns:a16="http://schemas.microsoft.com/office/drawing/2014/main" id="{FBD41A06-E66A-E86D-77CC-5976E4ABB608}"/>
              </a:ext>
            </a:extLst>
          </p:cNvPr>
          <p:cNvSpPr txBox="1"/>
          <p:nvPr/>
        </p:nvSpPr>
        <p:spPr>
          <a:xfrm>
            <a:off x="288608" y="4222026"/>
            <a:ext cx="1504418"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Sum over each of the 6 members</a:t>
            </a:r>
          </a:p>
        </p:txBody>
      </p:sp>
      <p:sp>
        <p:nvSpPr>
          <p:cNvPr id="19" name="TextBox 18">
            <a:extLst>
              <a:ext uri="{FF2B5EF4-FFF2-40B4-BE49-F238E27FC236}">
                <a16:creationId xmlns:a16="http://schemas.microsoft.com/office/drawing/2014/main" id="{38D64921-E63A-E398-AD8D-3A400D63B269}"/>
              </a:ext>
            </a:extLst>
          </p:cNvPr>
          <p:cNvSpPr txBox="1"/>
          <p:nvPr/>
        </p:nvSpPr>
        <p:spPr>
          <a:xfrm>
            <a:off x="2130108" y="4687693"/>
            <a:ext cx="1451501"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Sum over each of the 5 shows</a:t>
            </a:r>
          </a:p>
        </p:txBody>
      </p:sp>
      <p:pic>
        <p:nvPicPr>
          <p:cNvPr id="23" name="Graphic 22" descr="Arrow Up with solid fill">
            <a:extLst>
              <a:ext uri="{FF2B5EF4-FFF2-40B4-BE49-F238E27FC236}">
                <a16:creationId xmlns:a16="http://schemas.microsoft.com/office/drawing/2014/main" id="{F89C008A-0B2D-CE79-B7C8-B7101710263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140000">
            <a:off x="2551415" y="2941542"/>
            <a:ext cx="1014654" cy="1818987"/>
          </a:xfrm>
          <a:prstGeom prst="rect">
            <a:avLst/>
          </a:prstGeom>
        </p:spPr>
      </p:pic>
      <p:pic>
        <p:nvPicPr>
          <p:cNvPr id="25" name="Graphic 24" descr="Arrow Up with solid fill">
            <a:extLst>
              <a:ext uri="{FF2B5EF4-FFF2-40B4-BE49-F238E27FC236}">
                <a16:creationId xmlns:a16="http://schemas.microsoft.com/office/drawing/2014/main" id="{96896DFF-8724-DFAE-8B24-DDED8CC00CD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20520000">
            <a:off x="3853882" y="2546699"/>
            <a:ext cx="972321" cy="2485737"/>
          </a:xfrm>
          <a:prstGeom prst="rect">
            <a:avLst/>
          </a:prstGeom>
        </p:spPr>
      </p:pic>
      <p:sp>
        <p:nvSpPr>
          <p:cNvPr id="27" name="TextBox 26">
            <a:extLst>
              <a:ext uri="{FF2B5EF4-FFF2-40B4-BE49-F238E27FC236}">
                <a16:creationId xmlns:a16="http://schemas.microsoft.com/office/drawing/2014/main" id="{F3853F8F-EC8B-651D-B053-627E21723AFB}"/>
              </a:ext>
            </a:extLst>
          </p:cNvPr>
          <p:cNvSpPr txBox="1"/>
          <p:nvPr/>
        </p:nvSpPr>
        <p:spPr>
          <a:xfrm>
            <a:off x="4405524" y="4878192"/>
            <a:ext cx="1451501"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Parameter for the score of rider j in show </a:t>
            </a:r>
            <a:r>
              <a:rPr lang="en-US" err="1"/>
              <a:t>i</a:t>
            </a:r>
            <a:endParaRPr lang="en-US"/>
          </a:p>
        </p:txBody>
      </p:sp>
      <p:pic>
        <p:nvPicPr>
          <p:cNvPr id="28" name="Graphic 27" descr="Arrow Up with solid fill">
            <a:extLst>
              <a:ext uri="{FF2B5EF4-FFF2-40B4-BE49-F238E27FC236}">
                <a16:creationId xmlns:a16="http://schemas.microsoft.com/office/drawing/2014/main" id="{6F498517-7502-2C09-1075-99C10142B19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8600000">
            <a:off x="5133347" y="2152597"/>
            <a:ext cx="908821" cy="2602153"/>
          </a:xfrm>
          <a:prstGeom prst="rect">
            <a:avLst/>
          </a:prstGeom>
        </p:spPr>
      </p:pic>
      <p:sp>
        <p:nvSpPr>
          <p:cNvPr id="29" name="TextBox 28">
            <a:extLst>
              <a:ext uri="{FF2B5EF4-FFF2-40B4-BE49-F238E27FC236}">
                <a16:creationId xmlns:a16="http://schemas.microsoft.com/office/drawing/2014/main" id="{2257E7D4-A2B8-AF17-808F-81E35902A57D}"/>
              </a:ext>
            </a:extLst>
          </p:cNvPr>
          <p:cNvSpPr txBox="1"/>
          <p:nvPr/>
        </p:nvSpPr>
        <p:spPr>
          <a:xfrm>
            <a:off x="6680940" y="3798692"/>
            <a:ext cx="4605334"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Binary Decision variable: </a:t>
            </a:r>
          </a:p>
          <a:p>
            <a:pPr marL="285750" indent="-285750">
              <a:buFont typeface="Arial"/>
              <a:buChar char="•"/>
            </a:pPr>
            <a:r>
              <a:rPr lang="en-US"/>
              <a:t>1 if rider j was a point rider in show </a:t>
            </a:r>
            <a:r>
              <a:rPr lang="en-US" err="1"/>
              <a:t>i</a:t>
            </a:r>
          </a:p>
          <a:p>
            <a:pPr marL="285750" indent="-285750">
              <a:buFont typeface="Arial"/>
              <a:buChar char="•"/>
            </a:pPr>
            <a:r>
              <a:rPr lang="en-US"/>
              <a:t>0 otherwise</a:t>
            </a:r>
          </a:p>
        </p:txBody>
      </p:sp>
    </p:spTree>
    <p:extLst>
      <p:ext uri="{BB962C8B-B14F-4D97-AF65-F5344CB8AC3E}">
        <p14:creationId xmlns:p14="http://schemas.microsoft.com/office/powerpoint/2010/main" val="31785438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C22B5CE-6C8A-2BAB-F950-5B69F7A8CDE7}"/>
            </a:ext>
          </a:extLst>
        </p:cNvPr>
        <p:cNvGrpSpPr/>
        <p:nvPr/>
      </p:nvGrpSpPr>
      <p:grpSpPr>
        <a:xfrm>
          <a:off x="0" y="0"/>
          <a:ext cx="0" cy="0"/>
          <a:chOff x="0" y="0"/>
          <a:chExt cx="0" cy="0"/>
        </a:xfrm>
      </p:grpSpPr>
      <p:sp>
        <p:nvSpPr>
          <p:cNvPr id="20" name="Rectangle 19">
            <a:extLst>
              <a:ext uri="{FF2B5EF4-FFF2-40B4-BE49-F238E27FC236}">
                <a16:creationId xmlns:a16="http://schemas.microsoft.com/office/drawing/2014/main" id="{9A35CD05-0E5E-3781-7A9E-02961C58EE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2C491A5A-C66A-2E5F-AE34-974431C3A9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3E9ADBAC-6878-E081-17AF-F7E08BEFCA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C12290CB-AF86-61EF-441E-5C57C28DD3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7FC5C23-A314-3188-02D0-10E1792F66BF}"/>
              </a:ext>
            </a:extLst>
          </p:cNvPr>
          <p:cNvSpPr>
            <a:spLocks noGrp="1"/>
          </p:cNvSpPr>
          <p:nvPr>
            <p:ph type="title"/>
          </p:nvPr>
        </p:nvSpPr>
        <p:spPr>
          <a:xfrm>
            <a:off x="720880" y="353160"/>
            <a:ext cx="7398217" cy="898581"/>
          </a:xfrm>
        </p:spPr>
        <p:txBody>
          <a:bodyPr vert="horz" lIns="91440" tIns="45720" rIns="91440" bIns="45720" rtlCol="0" anchor="ctr">
            <a:normAutofit/>
          </a:bodyPr>
          <a:lstStyle/>
          <a:p>
            <a:r>
              <a:rPr lang="en-US" sz="4000">
                <a:solidFill>
                  <a:srgbClr val="FFFFFF"/>
                </a:solidFill>
              </a:rPr>
              <a:t>Cost Constraint: </a:t>
            </a:r>
            <a:endParaRPr lang="en-US" sz="2200">
              <a:solidFill>
                <a:srgbClr val="FFFFFF"/>
              </a:solidFill>
            </a:endParaRPr>
          </a:p>
        </p:txBody>
      </p:sp>
      <p:sp>
        <p:nvSpPr>
          <p:cNvPr id="4" name="Slide Number Placeholder 3">
            <a:extLst>
              <a:ext uri="{FF2B5EF4-FFF2-40B4-BE49-F238E27FC236}">
                <a16:creationId xmlns:a16="http://schemas.microsoft.com/office/drawing/2014/main" id="{8C0C83F1-F6B0-BF44-6754-15FB40035601}"/>
              </a:ext>
            </a:extLst>
          </p:cNvPr>
          <p:cNvSpPr>
            <a:spLocks noGrp="1"/>
          </p:cNvSpPr>
          <p:nvPr>
            <p:ph type="sldNum" sz="quarter" idx="12"/>
          </p:nvPr>
        </p:nvSpPr>
        <p:spPr>
          <a:xfrm>
            <a:off x="11704320" y="6431079"/>
            <a:ext cx="448056" cy="365125"/>
          </a:xfrm>
        </p:spPr>
        <p:txBody>
          <a:bodyPr vert="horz" lIns="91440" tIns="45720" rIns="91440" bIns="45720" rtlCol="0" anchor="ctr">
            <a:normAutofit/>
          </a:bodyPr>
          <a:lstStyle/>
          <a:p>
            <a:pPr>
              <a:spcAft>
                <a:spcPts val="600"/>
              </a:spcAft>
            </a:pPr>
            <a:fld id="{ED6085EF-165C-4424-9E8D-E82515EE7AC1}" type="slidenum">
              <a:rPr lang="en-US" sz="1100">
                <a:solidFill>
                  <a:schemeClr val="tx1">
                    <a:lumMod val="50000"/>
                    <a:lumOff val="50000"/>
                  </a:schemeClr>
                </a:solidFill>
              </a:rPr>
              <a:pPr>
                <a:spcAft>
                  <a:spcPts val="600"/>
                </a:spcAft>
              </a:pPr>
              <a:t>11</a:t>
            </a:fld>
            <a:endParaRPr lang="en-US" sz="1100">
              <a:solidFill>
                <a:schemeClr val="tx1">
                  <a:lumMod val="50000"/>
                  <a:lumOff val="50000"/>
                </a:schemeClr>
              </a:solidFill>
            </a:endParaRPr>
          </a:p>
        </p:txBody>
      </p:sp>
      <p:pic>
        <p:nvPicPr>
          <p:cNvPr id="6" name="Content Placeholder 5">
            <a:extLst>
              <a:ext uri="{FF2B5EF4-FFF2-40B4-BE49-F238E27FC236}">
                <a16:creationId xmlns:a16="http://schemas.microsoft.com/office/drawing/2014/main" id="{1E8FD744-C065-111B-6498-2A0911ADC0C8}"/>
              </a:ext>
            </a:extLst>
          </p:cNvPr>
          <p:cNvPicPr>
            <a:picLocks noGrp="1" noChangeAspect="1"/>
          </p:cNvPicPr>
          <p:nvPr>
            <p:ph idx="1"/>
          </p:nvPr>
        </p:nvPicPr>
        <p:blipFill>
          <a:blip r:embed="rId2"/>
          <a:stretch>
            <a:fillRect/>
          </a:stretch>
        </p:blipFill>
        <p:spPr>
          <a:xfrm>
            <a:off x="-8466" y="1712065"/>
            <a:ext cx="12187767" cy="863707"/>
          </a:xfrm>
        </p:spPr>
      </p:pic>
      <p:sp>
        <p:nvSpPr>
          <p:cNvPr id="7" name="Left Brace 6">
            <a:extLst>
              <a:ext uri="{FF2B5EF4-FFF2-40B4-BE49-F238E27FC236}">
                <a16:creationId xmlns:a16="http://schemas.microsoft.com/office/drawing/2014/main" id="{D3BE3F97-2982-BEDC-0C3E-D41AFE62472C}"/>
              </a:ext>
            </a:extLst>
          </p:cNvPr>
          <p:cNvSpPr/>
          <p:nvPr/>
        </p:nvSpPr>
        <p:spPr>
          <a:xfrm rot="-5400000">
            <a:off x="610194" y="2199217"/>
            <a:ext cx="1086781" cy="1803400"/>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 name="TextBox 7">
            <a:extLst>
              <a:ext uri="{FF2B5EF4-FFF2-40B4-BE49-F238E27FC236}">
                <a16:creationId xmlns:a16="http://schemas.microsoft.com/office/drawing/2014/main" id="{6E169CCA-F9B9-5F36-BBD6-0FE22B765EA1}"/>
              </a:ext>
            </a:extLst>
          </p:cNvPr>
          <p:cNvSpPr txBox="1"/>
          <p:nvPr/>
        </p:nvSpPr>
        <p:spPr>
          <a:xfrm>
            <a:off x="243554" y="3642296"/>
            <a:ext cx="1813067" cy="286232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u="sng"/>
              <a:t>Hotel Cost</a:t>
            </a:r>
          </a:p>
          <a:p>
            <a:pPr algn="ctr"/>
            <a:r>
              <a:rPr lang="en-US"/>
              <a:t>For each show:</a:t>
            </a:r>
            <a:br>
              <a:rPr lang="en-US"/>
            </a:br>
            <a:r>
              <a:rPr lang="en-US" b="1">
                <a:solidFill>
                  <a:schemeClr val="tx2">
                    <a:lumMod val="90000"/>
                    <a:lumOff val="10000"/>
                  </a:schemeClr>
                </a:solidFill>
              </a:rPr>
              <a:t>Cost of a single hotel room</a:t>
            </a:r>
            <a:r>
              <a:rPr lang="en-US">
                <a:solidFill>
                  <a:schemeClr val="tx2">
                    <a:lumMod val="90000"/>
                    <a:lumOff val="10000"/>
                  </a:schemeClr>
                </a:solidFill>
              </a:rPr>
              <a:t>,</a:t>
            </a:r>
            <a:r>
              <a:rPr lang="en-US"/>
              <a:t> </a:t>
            </a:r>
            <a:br>
              <a:rPr lang="en-US"/>
            </a:br>
            <a:r>
              <a:rPr lang="en-US"/>
              <a:t>by the </a:t>
            </a:r>
            <a:br>
              <a:rPr lang="en-US">
                <a:solidFill>
                  <a:srgbClr val="000000"/>
                </a:solidFill>
              </a:rPr>
            </a:br>
            <a:r>
              <a:rPr lang="en-US" b="1">
                <a:solidFill>
                  <a:schemeClr val="tx2">
                    <a:lumMod val="90000"/>
                    <a:lumOff val="10000"/>
                  </a:schemeClr>
                </a:solidFill>
              </a:rPr>
              <a:t>number of nights</a:t>
            </a:r>
            <a:r>
              <a:rPr lang="en-US"/>
              <a:t>, </a:t>
            </a:r>
            <a:br>
              <a:rPr lang="en-US"/>
            </a:br>
            <a:r>
              <a:rPr lang="en-US"/>
              <a:t>and by the</a:t>
            </a:r>
            <a:br>
              <a:rPr lang="en-US"/>
            </a:br>
            <a:r>
              <a:rPr lang="en-US" b="1">
                <a:solidFill>
                  <a:schemeClr val="tx2">
                    <a:lumMod val="90000"/>
                    <a:lumOff val="10000"/>
                  </a:schemeClr>
                </a:solidFill>
              </a:rPr>
              <a:t>number of hotel rooms</a:t>
            </a:r>
          </a:p>
        </p:txBody>
      </p:sp>
      <p:sp>
        <p:nvSpPr>
          <p:cNvPr id="9" name="Left Brace 8">
            <a:extLst>
              <a:ext uri="{FF2B5EF4-FFF2-40B4-BE49-F238E27FC236}">
                <a16:creationId xmlns:a16="http://schemas.microsoft.com/office/drawing/2014/main" id="{A437000F-4A38-DD20-7831-5782F2FBB113}"/>
              </a:ext>
            </a:extLst>
          </p:cNvPr>
          <p:cNvSpPr/>
          <p:nvPr/>
        </p:nvSpPr>
        <p:spPr>
          <a:xfrm rot="-5400000">
            <a:off x="2716277" y="2209800"/>
            <a:ext cx="1086781" cy="1803400"/>
          </a:xfrm>
          <a:prstGeom prst="leftBrace">
            <a:avLst/>
          </a:prstGeom>
          <a:ln>
            <a:solidFill>
              <a:schemeClr val="accent2"/>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 name="TextBox 9">
            <a:extLst>
              <a:ext uri="{FF2B5EF4-FFF2-40B4-BE49-F238E27FC236}">
                <a16:creationId xmlns:a16="http://schemas.microsoft.com/office/drawing/2014/main" id="{F4353915-4261-ECB3-9D08-56D179F3AF6F}"/>
              </a:ext>
            </a:extLst>
          </p:cNvPr>
          <p:cNvSpPr txBox="1"/>
          <p:nvPr/>
        </p:nvSpPr>
        <p:spPr>
          <a:xfrm>
            <a:off x="2349637" y="3652879"/>
            <a:ext cx="1813067" cy="258532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u="sng"/>
              <a:t>Show Entry Fee</a:t>
            </a:r>
          </a:p>
          <a:p>
            <a:pPr algn="ctr"/>
            <a:r>
              <a:rPr lang="en-US"/>
              <a:t>For each show:</a:t>
            </a:r>
            <a:br>
              <a:rPr lang="en-US"/>
            </a:br>
            <a:r>
              <a:rPr lang="en-US"/>
              <a:t>multiply the </a:t>
            </a:r>
            <a:r>
              <a:rPr lang="en-US" b="1">
                <a:solidFill>
                  <a:schemeClr val="accent2">
                    <a:lumMod val="49000"/>
                  </a:schemeClr>
                </a:solidFill>
              </a:rPr>
              <a:t>entry fee</a:t>
            </a:r>
            <a:br>
              <a:rPr lang="en-US" b="1">
                <a:solidFill>
                  <a:schemeClr val="accent2">
                    <a:lumMod val="49000"/>
                  </a:schemeClr>
                </a:solidFill>
              </a:rPr>
            </a:br>
            <a:r>
              <a:rPr lang="en-US"/>
              <a:t> (per person) </a:t>
            </a:r>
            <a:br>
              <a:rPr lang="en-US"/>
            </a:br>
            <a:r>
              <a:rPr lang="en-US"/>
              <a:t>by the </a:t>
            </a:r>
            <a:br>
              <a:rPr lang="en-US">
                <a:solidFill>
                  <a:srgbClr val="000000"/>
                </a:solidFill>
              </a:rPr>
            </a:br>
            <a:r>
              <a:rPr lang="en-US" b="1">
                <a:solidFill>
                  <a:schemeClr val="accent2">
                    <a:lumMod val="49000"/>
                  </a:schemeClr>
                </a:solidFill>
              </a:rPr>
              <a:t>number of riders</a:t>
            </a:r>
            <a:r>
              <a:rPr lang="en-US"/>
              <a:t> </a:t>
            </a:r>
            <a:br>
              <a:rPr lang="en-US"/>
            </a:br>
            <a:r>
              <a:rPr lang="en-US"/>
              <a:t>attending</a:t>
            </a:r>
          </a:p>
        </p:txBody>
      </p:sp>
      <p:sp>
        <p:nvSpPr>
          <p:cNvPr id="12" name="Left Brace 11">
            <a:extLst>
              <a:ext uri="{FF2B5EF4-FFF2-40B4-BE49-F238E27FC236}">
                <a16:creationId xmlns:a16="http://schemas.microsoft.com/office/drawing/2014/main" id="{FEE86769-7763-EC77-DE7C-2E1BCF9345B9}"/>
              </a:ext>
            </a:extLst>
          </p:cNvPr>
          <p:cNvSpPr/>
          <p:nvPr/>
        </p:nvSpPr>
        <p:spPr>
          <a:xfrm rot="-5400000">
            <a:off x="4875276" y="2241549"/>
            <a:ext cx="1086781" cy="1803400"/>
          </a:xfrm>
          <a:prstGeom prst="leftBrace">
            <a:avLst/>
          </a:prstGeom>
          <a:ln>
            <a:solidFill>
              <a:schemeClr val="accent3"/>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 name="TextBox 14">
            <a:extLst>
              <a:ext uri="{FF2B5EF4-FFF2-40B4-BE49-F238E27FC236}">
                <a16:creationId xmlns:a16="http://schemas.microsoft.com/office/drawing/2014/main" id="{1397F56E-90A2-1123-1047-E8FFFFB5A2B2}"/>
              </a:ext>
            </a:extLst>
          </p:cNvPr>
          <p:cNvSpPr txBox="1"/>
          <p:nvPr/>
        </p:nvSpPr>
        <p:spPr>
          <a:xfrm>
            <a:off x="4381636" y="3684628"/>
            <a:ext cx="2067067"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u="sng"/>
              <a:t>Horse Stalling Fee</a:t>
            </a:r>
          </a:p>
          <a:p>
            <a:pPr algn="ctr"/>
            <a:r>
              <a:rPr lang="en-US"/>
              <a:t>For each show:</a:t>
            </a:r>
            <a:br>
              <a:rPr lang="en-US"/>
            </a:br>
            <a:r>
              <a:rPr lang="en-US"/>
              <a:t>multiply the</a:t>
            </a:r>
            <a:br>
              <a:rPr lang="en-US"/>
            </a:br>
            <a:r>
              <a:rPr lang="en-US" b="1">
                <a:solidFill>
                  <a:schemeClr val="accent3"/>
                </a:solidFill>
              </a:rPr>
              <a:t>stalling fee</a:t>
            </a:r>
            <a:br>
              <a:rPr lang="en-US" b="1">
                <a:solidFill>
                  <a:schemeClr val="accent3"/>
                </a:solidFill>
              </a:rPr>
            </a:br>
            <a:r>
              <a:rPr lang="en-US"/>
              <a:t>(per horse)</a:t>
            </a:r>
            <a:br>
              <a:rPr lang="en-US"/>
            </a:br>
            <a:r>
              <a:rPr lang="en-US"/>
              <a:t>by the</a:t>
            </a:r>
          </a:p>
          <a:p>
            <a:pPr algn="ctr"/>
            <a:r>
              <a:rPr lang="en-US" b="1">
                <a:solidFill>
                  <a:schemeClr val="accent3"/>
                </a:solidFill>
              </a:rPr>
              <a:t>number of riders</a:t>
            </a:r>
            <a:br>
              <a:rPr lang="en-US"/>
            </a:br>
            <a:r>
              <a:rPr lang="en-US"/>
              <a:t>attending</a:t>
            </a:r>
          </a:p>
        </p:txBody>
      </p:sp>
      <p:sp>
        <p:nvSpPr>
          <p:cNvPr id="16" name="Left Brace 15">
            <a:extLst>
              <a:ext uri="{FF2B5EF4-FFF2-40B4-BE49-F238E27FC236}">
                <a16:creationId xmlns:a16="http://schemas.microsoft.com/office/drawing/2014/main" id="{10394C73-4A2E-8BEC-120F-F40A5A81687B}"/>
              </a:ext>
            </a:extLst>
          </p:cNvPr>
          <p:cNvSpPr/>
          <p:nvPr/>
        </p:nvSpPr>
        <p:spPr>
          <a:xfrm rot="-5400000">
            <a:off x="8701150" y="691090"/>
            <a:ext cx="779865" cy="4089400"/>
          </a:xfrm>
          <a:prstGeom prst="leftBrace">
            <a:avLst/>
          </a:prstGeom>
          <a:ln>
            <a:solidFill>
              <a:schemeClr val="accent5"/>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 name="TextBox 16">
            <a:extLst>
              <a:ext uri="{FF2B5EF4-FFF2-40B4-BE49-F238E27FC236}">
                <a16:creationId xmlns:a16="http://schemas.microsoft.com/office/drawing/2014/main" id="{1F04BC57-C9AF-6C00-901D-43EB79BD04F6}"/>
              </a:ext>
            </a:extLst>
          </p:cNvPr>
          <p:cNvSpPr txBox="1"/>
          <p:nvPr/>
        </p:nvSpPr>
        <p:spPr>
          <a:xfrm>
            <a:off x="6688803" y="3144877"/>
            <a:ext cx="4712898" cy="345865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u="sng"/>
              <a:t>Vehicle Costs</a:t>
            </a:r>
            <a:endParaRPr lang="en-US"/>
          </a:p>
          <a:p>
            <a:pPr algn="ctr"/>
            <a:r>
              <a:rPr lang="en-US"/>
              <a:t>For each show:</a:t>
            </a:r>
            <a:br>
              <a:rPr lang="en-US"/>
            </a:br>
            <a:r>
              <a:rPr lang="en-US"/>
              <a:t>multiply the</a:t>
            </a:r>
            <a:br>
              <a:rPr lang="en-US"/>
            </a:br>
            <a:r>
              <a:rPr lang="en-US" b="1">
                <a:solidFill>
                  <a:schemeClr val="accent5">
                    <a:lumMod val="49000"/>
                  </a:schemeClr>
                </a:solidFill>
              </a:rPr>
              <a:t>number of vehicles </a:t>
            </a:r>
            <a:br>
              <a:rPr lang="en-US"/>
            </a:br>
            <a:r>
              <a:rPr lang="en-US">
                <a:solidFill>
                  <a:srgbClr val="000000"/>
                </a:solidFill>
              </a:rPr>
              <a:t>(o = trucks &amp; n = traverses)</a:t>
            </a:r>
            <a:br>
              <a:rPr lang="en-US"/>
            </a:br>
            <a:r>
              <a:rPr lang="en-US"/>
              <a:t>by the</a:t>
            </a:r>
          </a:p>
          <a:p>
            <a:pPr algn="ctr"/>
            <a:r>
              <a:rPr lang="en-US" b="1">
                <a:solidFill>
                  <a:schemeClr val="accent5">
                    <a:lumMod val="49000"/>
                  </a:schemeClr>
                </a:solidFill>
              </a:rPr>
              <a:t>Cost of renting the vehicle</a:t>
            </a:r>
          </a:p>
          <a:p>
            <a:pPr algn="ctr"/>
            <a:r>
              <a:rPr lang="en-US"/>
              <a:t>(</a:t>
            </a:r>
            <a:r>
              <a:rPr lang="en-US" err="1"/>
              <a:t>ro</a:t>
            </a:r>
            <a:r>
              <a:rPr lang="en-US"/>
              <a:t> = truck, </a:t>
            </a:r>
            <a:r>
              <a:rPr lang="en-US" err="1"/>
              <a:t>rn</a:t>
            </a:r>
            <a:r>
              <a:rPr lang="en-US"/>
              <a:t> = traverse)</a:t>
            </a:r>
          </a:p>
          <a:p>
            <a:pPr algn="ctr"/>
            <a:r>
              <a:rPr lang="en-US"/>
              <a:t>plus the </a:t>
            </a:r>
            <a:r>
              <a:rPr lang="en-US" b="1">
                <a:solidFill>
                  <a:schemeClr val="accent5">
                    <a:lumMod val="49000"/>
                  </a:schemeClr>
                </a:solidFill>
              </a:rPr>
              <a:t>distance traveled </a:t>
            </a:r>
            <a:br>
              <a:rPr lang="en-US">
                <a:solidFill>
                  <a:schemeClr val="accent5">
                    <a:lumMod val="49000"/>
                  </a:schemeClr>
                </a:solidFill>
              </a:rPr>
            </a:br>
            <a:r>
              <a:rPr lang="en-US"/>
              <a:t>divided by </a:t>
            </a:r>
            <a:r>
              <a:rPr lang="en-US" b="1">
                <a:solidFill>
                  <a:schemeClr val="accent5">
                    <a:lumMod val="49000"/>
                  </a:schemeClr>
                </a:solidFill>
              </a:rPr>
              <a:t>miles per gallon</a:t>
            </a:r>
            <a:r>
              <a:rPr lang="en-US"/>
              <a:t> for each vehicle type</a:t>
            </a:r>
            <a:br>
              <a:rPr lang="en-US"/>
            </a:br>
            <a:r>
              <a:rPr lang="en-US"/>
              <a:t>(do = truck, </a:t>
            </a:r>
            <a:r>
              <a:rPr lang="en-US" err="1"/>
              <a:t>dn</a:t>
            </a:r>
            <a:r>
              <a:rPr lang="en-US"/>
              <a:t> = traverse)</a:t>
            </a:r>
          </a:p>
        </p:txBody>
      </p:sp>
      <p:pic>
        <p:nvPicPr>
          <p:cNvPr id="21" name="Graphic 20" descr="Line arrow: Slight curve outline">
            <a:extLst>
              <a:ext uri="{FF2B5EF4-FFF2-40B4-BE49-F238E27FC236}">
                <a16:creationId xmlns:a16="http://schemas.microsoft.com/office/drawing/2014/main" id="{863415A8-DC9A-3214-9882-A2EA90D71A7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6200000" flipV="1">
            <a:off x="11078633" y="2520950"/>
            <a:ext cx="1020233" cy="673100"/>
          </a:xfrm>
          <a:prstGeom prst="rect">
            <a:avLst/>
          </a:prstGeom>
        </p:spPr>
      </p:pic>
      <p:sp>
        <p:nvSpPr>
          <p:cNvPr id="30" name="TextBox 29">
            <a:extLst>
              <a:ext uri="{FF2B5EF4-FFF2-40B4-BE49-F238E27FC236}">
                <a16:creationId xmlns:a16="http://schemas.microsoft.com/office/drawing/2014/main" id="{12B742C7-7052-9D12-C1CC-8061033C2BEE}"/>
              </a:ext>
            </a:extLst>
          </p:cNvPr>
          <p:cNvSpPr txBox="1"/>
          <p:nvPr/>
        </p:nvSpPr>
        <p:spPr>
          <a:xfrm>
            <a:off x="11127317" y="3274483"/>
            <a:ext cx="1155700" cy="118974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Max budget for the season</a:t>
            </a:r>
          </a:p>
        </p:txBody>
      </p:sp>
    </p:spTree>
    <p:extLst>
      <p:ext uri="{BB962C8B-B14F-4D97-AF65-F5344CB8AC3E}">
        <p14:creationId xmlns:p14="http://schemas.microsoft.com/office/powerpoint/2010/main" val="14457613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28B8182-FA90-A0E5-46B6-650731AC723C}"/>
            </a:ext>
          </a:extLst>
        </p:cNvPr>
        <p:cNvGrpSpPr/>
        <p:nvPr/>
      </p:nvGrpSpPr>
      <p:grpSpPr>
        <a:xfrm>
          <a:off x="0" y="0"/>
          <a:ext cx="0" cy="0"/>
          <a:chOff x="0" y="0"/>
          <a:chExt cx="0" cy="0"/>
        </a:xfrm>
      </p:grpSpPr>
      <p:sp>
        <p:nvSpPr>
          <p:cNvPr id="20" name="Rectangle 19">
            <a:extLst>
              <a:ext uri="{FF2B5EF4-FFF2-40B4-BE49-F238E27FC236}">
                <a16:creationId xmlns:a16="http://schemas.microsoft.com/office/drawing/2014/main" id="{1450E459-82FE-FE5E-CE4F-8FB929E304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A1C42096-0D98-895A-4C07-FE9FAE0384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345CAD8-AC72-4DB9-947D-A00DBE5ED2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F3A549AD-381F-9F44-0288-9988E19373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A2770AA-E39D-8A95-4984-F2B8FC9E3735}"/>
              </a:ext>
            </a:extLst>
          </p:cNvPr>
          <p:cNvSpPr>
            <a:spLocks noGrp="1"/>
          </p:cNvSpPr>
          <p:nvPr>
            <p:ph type="title"/>
          </p:nvPr>
        </p:nvSpPr>
        <p:spPr>
          <a:xfrm>
            <a:off x="720880" y="353160"/>
            <a:ext cx="7398217" cy="898581"/>
          </a:xfrm>
        </p:spPr>
        <p:txBody>
          <a:bodyPr vert="horz" lIns="91440" tIns="45720" rIns="91440" bIns="45720" rtlCol="0" anchor="ctr">
            <a:normAutofit/>
          </a:bodyPr>
          <a:lstStyle/>
          <a:p>
            <a:r>
              <a:rPr lang="en-US" sz="4000">
                <a:solidFill>
                  <a:srgbClr val="FFFFFF"/>
                </a:solidFill>
              </a:rPr>
              <a:t>Attendance Constraints: </a:t>
            </a:r>
            <a:endParaRPr lang="en-US" sz="2200">
              <a:solidFill>
                <a:srgbClr val="FFFFFF"/>
              </a:solidFill>
            </a:endParaRPr>
          </a:p>
        </p:txBody>
      </p:sp>
      <p:sp>
        <p:nvSpPr>
          <p:cNvPr id="4" name="Slide Number Placeholder 3">
            <a:extLst>
              <a:ext uri="{FF2B5EF4-FFF2-40B4-BE49-F238E27FC236}">
                <a16:creationId xmlns:a16="http://schemas.microsoft.com/office/drawing/2014/main" id="{2D5B7105-A8AF-EFC6-3E0F-94A5EEDF3289}"/>
              </a:ext>
            </a:extLst>
          </p:cNvPr>
          <p:cNvSpPr>
            <a:spLocks noGrp="1"/>
          </p:cNvSpPr>
          <p:nvPr>
            <p:ph type="sldNum" sz="quarter" idx="12"/>
          </p:nvPr>
        </p:nvSpPr>
        <p:spPr>
          <a:xfrm>
            <a:off x="11704320" y="6431079"/>
            <a:ext cx="448056" cy="365125"/>
          </a:xfrm>
        </p:spPr>
        <p:txBody>
          <a:bodyPr vert="horz" lIns="91440" tIns="45720" rIns="91440" bIns="45720" rtlCol="0" anchor="ctr">
            <a:normAutofit/>
          </a:bodyPr>
          <a:lstStyle/>
          <a:p>
            <a:pPr>
              <a:spcAft>
                <a:spcPts val="600"/>
              </a:spcAft>
            </a:pPr>
            <a:fld id="{ED6085EF-165C-4424-9E8D-E82515EE7AC1}" type="slidenum">
              <a:rPr lang="en-US" sz="1100">
                <a:solidFill>
                  <a:schemeClr val="tx1">
                    <a:lumMod val="50000"/>
                    <a:lumOff val="50000"/>
                  </a:schemeClr>
                </a:solidFill>
              </a:rPr>
              <a:pPr>
                <a:spcAft>
                  <a:spcPts val="600"/>
                </a:spcAft>
              </a:pPr>
              <a:t>12</a:t>
            </a:fld>
            <a:endParaRPr lang="en-US" sz="1100">
              <a:solidFill>
                <a:schemeClr val="tx1">
                  <a:lumMod val="50000"/>
                  <a:lumOff val="50000"/>
                </a:schemeClr>
              </a:solidFill>
            </a:endParaRPr>
          </a:p>
        </p:txBody>
      </p:sp>
      <p:pic>
        <p:nvPicPr>
          <p:cNvPr id="7" name="Content Placeholder 6">
            <a:extLst>
              <a:ext uri="{FF2B5EF4-FFF2-40B4-BE49-F238E27FC236}">
                <a16:creationId xmlns:a16="http://schemas.microsoft.com/office/drawing/2014/main" id="{BD4F5C31-A482-80B3-F837-FE2B626D1FB7}"/>
              </a:ext>
            </a:extLst>
          </p:cNvPr>
          <p:cNvPicPr>
            <a:picLocks noGrp="1" noChangeAspect="1"/>
          </p:cNvPicPr>
          <p:nvPr>
            <p:ph idx="1"/>
          </p:nvPr>
        </p:nvPicPr>
        <p:blipFill>
          <a:blip r:embed="rId2"/>
          <a:srcRect l="5941" r="4330" b="29073"/>
          <a:stretch/>
        </p:blipFill>
        <p:spPr>
          <a:xfrm>
            <a:off x="257908" y="1715246"/>
            <a:ext cx="8758086" cy="2184080"/>
          </a:xfrm>
        </p:spPr>
      </p:pic>
      <p:pic>
        <p:nvPicPr>
          <p:cNvPr id="3" name="Picture 2">
            <a:extLst>
              <a:ext uri="{FF2B5EF4-FFF2-40B4-BE49-F238E27FC236}">
                <a16:creationId xmlns:a16="http://schemas.microsoft.com/office/drawing/2014/main" id="{F5070B05-2429-9996-C7D2-A95716482683}"/>
              </a:ext>
            </a:extLst>
          </p:cNvPr>
          <p:cNvPicPr>
            <a:picLocks noChangeAspect="1"/>
          </p:cNvPicPr>
          <p:nvPr/>
        </p:nvPicPr>
        <p:blipFill>
          <a:blip r:embed="rId3"/>
          <a:stretch>
            <a:fillRect/>
          </a:stretch>
        </p:blipFill>
        <p:spPr>
          <a:xfrm>
            <a:off x="3878345" y="4505326"/>
            <a:ext cx="6590242" cy="778934"/>
          </a:xfrm>
          <a:prstGeom prst="rect">
            <a:avLst/>
          </a:prstGeom>
        </p:spPr>
      </p:pic>
      <p:pic>
        <p:nvPicPr>
          <p:cNvPr id="5" name="Picture 4">
            <a:extLst>
              <a:ext uri="{FF2B5EF4-FFF2-40B4-BE49-F238E27FC236}">
                <a16:creationId xmlns:a16="http://schemas.microsoft.com/office/drawing/2014/main" id="{6CFE86C2-0372-A319-1C3A-4CF4C203A9B8}"/>
              </a:ext>
            </a:extLst>
          </p:cNvPr>
          <p:cNvPicPr>
            <a:picLocks noChangeAspect="1"/>
          </p:cNvPicPr>
          <p:nvPr/>
        </p:nvPicPr>
        <p:blipFill>
          <a:blip r:embed="rId4"/>
          <a:stretch>
            <a:fillRect/>
          </a:stretch>
        </p:blipFill>
        <p:spPr>
          <a:xfrm>
            <a:off x="3887787" y="5493808"/>
            <a:ext cx="6586009" cy="770467"/>
          </a:xfrm>
          <a:prstGeom prst="rect">
            <a:avLst/>
          </a:prstGeom>
        </p:spPr>
      </p:pic>
      <p:sp>
        <p:nvSpPr>
          <p:cNvPr id="6" name="Rectangle 5">
            <a:extLst>
              <a:ext uri="{FF2B5EF4-FFF2-40B4-BE49-F238E27FC236}">
                <a16:creationId xmlns:a16="http://schemas.microsoft.com/office/drawing/2014/main" id="{B2C04879-B244-6FCD-5A99-CD7AE39DA57B}"/>
              </a:ext>
            </a:extLst>
          </p:cNvPr>
          <p:cNvSpPr/>
          <p:nvPr/>
        </p:nvSpPr>
        <p:spPr>
          <a:xfrm>
            <a:off x="9285487" y="2032803"/>
            <a:ext cx="2221042" cy="1577905"/>
          </a:xfrm>
          <a:prstGeom prst="rect">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93D81B60-66CD-12F4-9F10-17C4057EE245}"/>
              </a:ext>
            </a:extLst>
          </p:cNvPr>
          <p:cNvSpPr/>
          <p:nvPr/>
        </p:nvSpPr>
        <p:spPr>
          <a:xfrm>
            <a:off x="300236" y="4763301"/>
            <a:ext cx="2908958" cy="1482655"/>
          </a:xfrm>
          <a:prstGeom prst="rect">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F4687DF8-75FB-9E69-7ACF-5D96D4FB2BD9}"/>
              </a:ext>
            </a:extLst>
          </p:cNvPr>
          <p:cNvSpPr txBox="1"/>
          <p:nvPr/>
        </p:nvSpPr>
        <p:spPr>
          <a:xfrm>
            <a:off x="9447026" y="2064623"/>
            <a:ext cx="1905826"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bg1"/>
                </a:solidFill>
              </a:rPr>
              <a:t>s is a binary decision variable for whether rider j attended show I</a:t>
            </a:r>
            <a:br>
              <a:rPr lang="en-US">
                <a:solidFill>
                  <a:schemeClr val="bg1"/>
                </a:solidFill>
              </a:rPr>
            </a:br>
            <a:r>
              <a:rPr lang="en-US">
                <a:solidFill>
                  <a:schemeClr val="bg1"/>
                </a:solidFill>
              </a:rPr>
              <a:t>(1 = yes, 0 = no)</a:t>
            </a:r>
          </a:p>
        </p:txBody>
      </p:sp>
      <p:sp>
        <p:nvSpPr>
          <p:cNvPr id="10" name="TextBox 9">
            <a:extLst>
              <a:ext uri="{FF2B5EF4-FFF2-40B4-BE49-F238E27FC236}">
                <a16:creationId xmlns:a16="http://schemas.microsoft.com/office/drawing/2014/main" id="{DB85FAA3-C40C-0A58-1D7A-66BB3EBB9DB7}"/>
              </a:ext>
            </a:extLst>
          </p:cNvPr>
          <p:cNvSpPr txBox="1"/>
          <p:nvPr/>
        </p:nvSpPr>
        <p:spPr>
          <a:xfrm>
            <a:off x="501650" y="4904316"/>
            <a:ext cx="2584450"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FFFFFF"/>
                </a:solidFill>
              </a:rPr>
              <a:t>e is a binary parameter representing the gender of rider j</a:t>
            </a:r>
            <a:br>
              <a:rPr lang="en-US"/>
            </a:br>
            <a:r>
              <a:rPr lang="en-US">
                <a:solidFill>
                  <a:srgbClr val="FFFFFF"/>
                </a:solidFill>
              </a:rPr>
              <a:t>(1 = female, 0 = male)</a:t>
            </a:r>
            <a:endParaRPr lang="en-US"/>
          </a:p>
        </p:txBody>
      </p:sp>
    </p:spTree>
    <p:extLst>
      <p:ext uri="{BB962C8B-B14F-4D97-AF65-F5344CB8AC3E}">
        <p14:creationId xmlns:p14="http://schemas.microsoft.com/office/powerpoint/2010/main" val="41258042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714FFDA-0F5C-1CDB-5773-3C7EABA5E3DB}"/>
            </a:ext>
          </a:extLst>
        </p:cNvPr>
        <p:cNvGrpSpPr/>
        <p:nvPr/>
      </p:nvGrpSpPr>
      <p:grpSpPr>
        <a:xfrm>
          <a:off x="0" y="0"/>
          <a:ext cx="0" cy="0"/>
          <a:chOff x="0" y="0"/>
          <a:chExt cx="0" cy="0"/>
        </a:xfrm>
      </p:grpSpPr>
      <p:sp>
        <p:nvSpPr>
          <p:cNvPr id="20" name="Rectangle 19">
            <a:extLst>
              <a:ext uri="{FF2B5EF4-FFF2-40B4-BE49-F238E27FC236}">
                <a16:creationId xmlns:a16="http://schemas.microsoft.com/office/drawing/2014/main" id="{29342101-23EF-4833-CDF8-51E1EAFADC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B0B34A91-C346-D1CD-E448-E2F9AEEFB7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0B856B5F-1767-A080-9C87-28C934EDCE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FFE610EE-DE7D-2D6B-4186-5476F0D32C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2E6F21B-F90D-17F2-FB14-EB3F016BFEEC}"/>
              </a:ext>
            </a:extLst>
          </p:cNvPr>
          <p:cNvSpPr>
            <a:spLocks noGrp="1"/>
          </p:cNvSpPr>
          <p:nvPr>
            <p:ph type="title"/>
          </p:nvPr>
        </p:nvSpPr>
        <p:spPr>
          <a:xfrm>
            <a:off x="720880" y="353160"/>
            <a:ext cx="7398217" cy="898581"/>
          </a:xfrm>
        </p:spPr>
        <p:txBody>
          <a:bodyPr vert="horz" lIns="91440" tIns="45720" rIns="91440" bIns="45720" rtlCol="0" anchor="ctr">
            <a:normAutofit/>
          </a:bodyPr>
          <a:lstStyle/>
          <a:p>
            <a:r>
              <a:rPr lang="en-US" sz="4000">
                <a:solidFill>
                  <a:srgbClr val="FFFFFF"/>
                </a:solidFill>
              </a:rPr>
              <a:t>Travel Constraints: </a:t>
            </a:r>
            <a:endParaRPr lang="en-US" sz="2200">
              <a:solidFill>
                <a:srgbClr val="FFFFFF"/>
              </a:solidFill>
            </a:endParaRPr>
          </a:p>
        </p:txBody>
      </p:sp>
      <p:sp>
        <p:nvSpPr>
          <p:cNvPr id="4" name="Slide Number Placeholder 3">
            <a:extLst>
              <a:ext uri="{FF2B5EF4-FFF2-40B4-BE49-F238E27FC236}">
                <a16:creationId xmlns:a16="http://schemas.microsoft.com/office/drawing/2014/main" id="{C7A9E10B-755D-034C-5872-9F14131BC37B}"/>
              </a:ext>
            </a:extLst>
          </p:cNvPr>
          <p:cNvSpPr>
            <a:spLocks noGrp="1"/>
          </p:cNvSpPr>
          <p:nvPr>
            <p:ph type="sldNum" sz="quarter" idx="12"/>
          </p:nvPr>
        </p:nvSpPr>
        <p:spPr>
          <a:xfrm>
            <a:off x="11704320" y="6431079"/>
            <a:ext cx="448056" cy="365125"/>
          </a:xfrm>
        </p:spPr>
        <p:txBody>
          <a:bodyPr vert="horz" lIns="91440" tIns="45720" rIns="91440" bIns="45720" rtlCol="0" anchor="ctr">
            <a:normAutofit/>
          </a:bodyPr>
          <a:lstStyle/>
          <a:p>
            <a:pPr>
              <a:spcAft>
                <a:spcPts val="600"/>
              </a:spcAft>
            </a:pPr>
            <a:fld id="{ED6085EF-165C-4424-9E8D-E82515EE7AC1}" type="slidenum">
              <a:rPr lang="en-US" sz="1100">
                <a:solidFill>
                  <a:schemeClr val="tx1">
                    <a:lumMod val="50000"/>
                    <a:lumOff val="50000"/>
                  </a:schemeClr>
                </a:solidFill>
              </a:rPr>
              <a:pPr>
                <a:spcAft>
                  <a:spcPts val="600"/>
                </a:spcAft>
              </a:pPr>
              <a:t>13</a:t>
            </a:fld>
            <a:endParaRPr lang="en-US" sz="1100">
              <a:solidFill>
                <a:schemeClr val="tx1">
                  <a:lumMod val="50000"/>
                  <a:lumOff val="50000"/>
                </a:schemeClr>
              </a:solidFill>
            </a:endParaRPr>
          </a:p>
        </p:txBody>
      </p:sp>
      <p:pic>
        <p:nvPicPr>
          <p:cNvPr id="10" name="Content Placeholder 9" descr="A black text on a white background&#10;&#10;AI-generated content may be incorrect.">
            <a:extLst>
              <a:ext uri="{FF2B5EF4-FFF2-40B4-BE49-F238E27FC236}">
                <a16:creationId xmlns:a16="http://schemas.microsoft.com/office/drawing/2014/main" id="{90BCFCA4-F879-2A5C-C455-2CE0BEAAE0D7}"/>
              </a:ext>
            </a:extLst>
          </p:cNvPr>
          <p:cNvPicPr>
            <a:picLocks noGrp="1" noChangeAspect="1"/>
          </p:cNvPicPr>
          <p:nvPr>
            <p:ph idx="1"/>
          </p:nvPr>
        </p:nvPicPr>
        <p:blipFill>
          <a:blip r:embed="rId2"/>
          <a:stretch>
            <a:fillRect/>
          </a:stretch>
        </p:blipFill>
        <p:spPr>
          <a:xfrm>
            <a:off x="2482849" y="1712647"/>
            <a:ext cx="7014634" cy="449792"/>
          </a:xfrm>
        </p:spPr>
      </p:pic>
      <p:pic>
        <p:nvPicPr>
          <p:cNvPr id="11" name="Picture 10" descr="A math equations and numbers&#10;&#10;AI-generated content may be incorrect.">
            <a:extLst>
              <a:ext uri="{FF2B5EF4-FFF2-40B4-BE49-F238E27FC236}">
                <a16:creationId xmlns:a16="http://schemas.microsoft.com/office/drawing/2014/main" id="{561A5A97-FAAB-AE44-8EB7-7D2442012D4D}"/>
              </a:ext>
            </a:extLst>
          </p:cNvPr>
          <p:cNvPicPr>
            <a:picLocks noChangeAspect="1"/>
          </p:cNvPicPr>
          <p:nvPr/>
        </p:nvPicPr>
        <p:blipFill>
          <a:blip r:embed="rId3"/>
          <a:srcRect l="3371" t="1141" r="-102" b="699"/>
          <a:stretch/>
        </p:blipFill>
        <p:spPr>
          <a:xfrm>
            <a:off x="1392955" y="2159100"/>
            <a:ext cx="9179208" cy="2731893"/>
          </a:xfrm>
          <a:prstGeom prst="rect">
            <a:avLst/>
          </a:prstGeom>
        </p:spPr>
      </p:pic>
      <p:sp>
        <p:nvSpPr>
          <p:cNvPr id="13" name="TextBox 12">
            <a:extLst>
              <a:ext uri="{FF2B5EF4-FFF2-40B4-BE49-F238E27FC236}">
                <a16:creationId xmlns:a16="http://schemas.microsoft.com/office/drawing/2014/main" id="{196C6750-2622-6C75-7984-D85CDCB8C0EA}"/>
              </a:ext>
            </a:extLst>
          </p:cNvPr>
          <p:cNvSpPr txBox="1"/>
          <p:nvPr/>
        </p:nvSpPr>
        <p:spPr>
          <a:xfrm>
            <a:off x="2953392" y="4952599"/>
            <a:ext cx="6052107" cy="1477328"/>
          </a:xfrm>
          <a:prstGeom prst="rect">
            <a:avLst/>
          </a:prstGeom>
          <a:solidFill>
            <a:schemeClr val="accent1">
              <a:lumMod val="50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b="1">
                <a:solidFill>
                  <a:schemeClr val="bg1"/>
                </a:solidFill>
              </a:rPr>
              <a:t>Summary:</a:t>
            </a:r>
          </a:p>
          <a:p>
            <a:pPr marL="285750" indent="-285750">
              <a:buFont typeface="Arial"/>
              <a:buChar char="•"/>
            </a:pPr>
            <a:r>
              <a:rPr lang="en-US">
                <a:solidFill>
                  <a:schemeClr val="bg1"/>
                </a:solidFill>
              </a:rPr>
              <a:t>A hotel room can have up to 4 riders of the same gender. </a:t>
            </a:r>
          </a:p>
          <a:p>
            <a:pPr marL="285750" indent="-285750">
              <a:buFont typeface="Arial"/>
              <a:buChar char="•"/>
            </a:pPr>
            <a:r>
              <a:rPr lang="en-US">
                <a:solidFill>
                  <a:schemeClr val="bg1"/>
                </a:solidFill>
              </a:rPr>
              <a:t>The coach needs 1 hotel room. </a:t>
            </a:r>
          </a:p>
          <a:p>
            <a:pPr marL="285750" indent="-285750">
              <a:buFont typeface="Arial"/>
              <a:buChar char="•"/>
            </a:pPr>
            <a:r>
              <a:rPr lang="en-US">
                <a:solidFill>
                  <a:schemeClr val="bg1"/>
                </a:solidFill>
              </a:rPr>
              <a:t>A truck can hold 5 horses and 2 people.</a:t>
            </a:r>
          </a:p>
          <a:p>
            <a:pPr marL="285750" indent="-285750">
              <a:buFont typeface="Arial"/>
              <a:buChar char="•"/>
            </a:pPr>
            <a:r>
              <a:rPr lang="en-US">
                <a:solidFill>
                  <a:schemeClr val="bg1"/>
                </a:solidFill>
              </a:rPr>
              <a:t>A traverse can hold 0 horses and 4 people.</a:t>
            </a:r>
          </a:p>
        </p:txBody>
      </p:sp>
    </p:spTree>
    <p:extLst>
      <p:ext uri="{BB962C8B-B14F-4D97-AF65-F5344CB8AC3E}">
        <p14:creationId xmlns:p14="http://schemas.microsoft.com/office/powerpoint/2010/main" val="16764811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A573D99-BBBC-0090-22D9-855F8F6B910D}"/>
            </a:ext>
          </a:extLst>
        </p:cNvPr>
        <p:cNvGrpSpPr/>
        <p:nvPr/>
      </p:nvGrpSpPr>
      <p:grpSpPr>
        <a:xfrm>
          <a:off x="0" y="0"/>
          <a:ext cx="0" cy="0"/>
          <a:chOff x="0" y="0"/>
          <a:chExt cx="0" cy="0"/>
        </a:xfrm>
      </p:grpSpPr>
      <p:sp>
        <p:nvSpPr>
          <p:cNvPr id="20" name="Rectangle 19">
            <a:extLst>
              <a:ext uri="{FF2B5EF4-FFF2-40B4-BE49-F238E27FC236}">
                <a16:creationId xmlns:a16="http://schemas.microsoft.com/office/drawing/2014/main" id="{2AFA4B17-4A15-4F62-C66F-013B811D8C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45EA5F69-69F3-8337-0013-BCCD2C701B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1D325F7B-83D0-251C-8177-32AFCA9D14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1FD10EF5-67A1-7E60-B93C-65DFA1D563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1ADC78F-009A-F465-DEA0-55DB557B5B02}"/>
              </a:ext>
            </a:extLst>
          </p:cNvPr>
          <p:cNvSpPr>
            <a:spLocks noGrp="1"/>
          </p:cNvSpPr>
          <p:nvPr>
            <p:ph type="title"/>
          </p:nvPr>
        </p:nvSpPr>
        <p:spPr>
          <a:xfrm>
            <a:off x="720880" y="353160"/>
            <a:ext cx="7398217" cy="898581"/>
          </a:xfrm>
        </p:spPr>
        <p:txBody>
          <a:bodyPr vert="horz" lIns="91440" tIns="45720" rIns="91440" bIns="45720" rtlCol="0" anchor="ctr">
            <a:normAutofit/>
          </a:bodyPr>
          <a:lstStyle/>
          <a:p>
            <a:r>
              <a:rPr lang="en-US" sz="4000">
                <a:solidFill>
                  <a:srgbClr val="FFFFFF"/>
                </a:solidFill>
              </a:rPr>
              <a:t>Scoring Constraints: </a:t>
            </a:r>
            <a:endParaRPr lang="en-US" sz="2200">
              <a:solidFill>
                <a:srgbClr val="FFFFFF"/>
              </a:solidFill>
            </a:endParaRPr>
          </a:p>
        </p:txBody>
      </p:sp>
      <p:sp>
        <p:nvSpPr>
          <p:cNvPr id="4" name="Slide Number Placeholder 3">
            <a:extLst>
              <a:ext uri="{FF2B5EF4-FFF2-40B4-BE49-F238E27FC236}">
                <a16:creationId xmlns:a16="http://schemas.microsoft.com/office/drawing/2014/main" id="{1C9B4CD1-A455-D8B2-24EC-D902BDC5C7C1}"/>
              </a:ext>
            </a:extLst>
          </p:cNvPr>
          <p:cNvSpPr>
            <a:spLocks noGrp="1"/>
          </p:cNvSpPr>
          <p:nvPr>
            <p:ph type="sldNum" sz="quarter" idx="12"/>
          </p:nvPr>
        </p:nvSpPr>
        <p:spPr>
          <a:xfrm>
            <a:off x="11704320" y="6431079"/>
            <a:ext cx="448056" cy="365125"/>
          </a:xfrm>
        </p:spPr>
        <p:txBody>
          <a:bodyPr vert="horz" lIns="91440" tIns="45720" rIns="91440" bIns="45720" rtlCol="0" anchor="ctr">
            <a:normAutofit/>
          </a:bodyPr>
          <a:lstStyle/>
          <a:p>
            <a:pPr>
              <a:spcAft>
                <a:spcPts val="600"/>
              </a:spcAft>
            </a:pPr>
            <a:fld id="{ED6085EF-165C-4424-9E8D-E82515EE7AC1}" type="slidenum">
              <a:rPr lang="en-US" sz="1100">
                <a:solidFill>
                  <a:schemeClr val="tx1">
                    <a:lumMod val="50000"/>
                    <a:lumOff val="50000"/>
                  </a:schemeClr>
                </a:solidFill>
              </a:rPr>
              <a:pPr>
                <a:spcAft>
                  <a:spcPts val="600"/>
                </a:spcAft>
              </a:pPr>
              <a:t>14</a:t>
            </a:fld>
            <a:endParaRPr lang="en-US" sz="1100">
              <a:solidFill>
                <a:schemeClr val="tx1">
                  <a:lumMod val="50000"/>
                  <a:lumOff val="50000"/>
                </a:schemeClr>
              </a:solidFill>
            </a:endParaRPr>
          </a:p>
        </p:txBody>
      </p:sp>
      <p:sp>
        <p:nvSpPr>
          <p:cNvPr id="13" name="TextBox 12">
            <a:extLst>
              <a:ext uri="{FF2B5EF4-FFF2-40B4-BE49-F238E27FC236}">
                <a16:creationId xmlns:a16="http://schemas.microsoft.com/office/drawing/2014/main" id="{C785B2AB-D85B-5519-4F20-74A32D15B573}"/>
              </a:ext>
            </a:extLst>
          </p:cNvPr>
          <p:cNvSpPr txBox="1"/>
          <p:nvPr/>
        </p:nvSpPr>
        <p:spPr>
          <a:xfrm>
            <a:off x="3387309" y="3725848"/>
            <a:ext cx="5724024" cy="923330"/>
          </a:xfrm>
          <a:prstGeom prst="rect">
            <a:avLst/>
          </a:prstGeom>
          <a:solidFill>
            <a:schemeClr val="accent1">
              <a:lumMod val="50000"/>
            </a:schemeClr>
          </a:solid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285750" indent="-285750">
              <a:buFont typeface="Arial"/>
              <a:buChar char="•"/>
            </a:pPr>
            <a:r>
              <a:rPr lang="en-US">
                <a:solidFill>
                  <a:schemeClr val="bg1"/>
                </a:solidFill>
              </a:rPr>
              <a:t>k represents the number of point riders for show </a:t>
            </a:r>
            <a:r>
              <a:rPr lang="en-US" err="1">
                <a:solidFill>
                  <a:schemeClr val="bg1"/>
                </a:solidFill>
              </a:rPr>
              <a:t>i</a:t>
            </a:r>
            <a:endParaRPr lang="en-US">
              <a:solidFill>
                <a:schemeClr val="bg1"/>
              </a:solidFill>
            </a:endParaRPr>
          </a:p>
          <a:p>
            <a:pPr marL="285750" indent="-285750">
              <a:buFont typeface="Arial"/>
              <a:buChar char="•"/>
            </a:pPr>
            <a:r>
              <a:rPr lang="en-US">
                <a:solidFill>
                  <a:schemeClr val="bg1"/>
                </a:solidFill>
              </a:rPr>
              <a:t>b is the number of point riders for the show</a:t>
            </a:r>
          </a:p>
          <a:p>
            <a:pPr marL="285750" indent="-285750">
              <a:buFont typeface="Arial"/>
              <a:buChar char="•"/>
            </a:pPr>
            <a:r>
              <a:rPr lang="en-US">
                <a:solidFill>
                  <a:schemeClr val="bg1"/>
                </a:solidFill>
              </a:rPr>
              <a:t>s is the number of total riders attending a show</a:t>
            </a:r>
          </a:p>
        </p:txBody>
      </p:sp>
      <p:pic>
        <p:nvPicPr>
          <p:cNvPr id="6" name="Content Placeholder 5">
            <a:extLst>
              <a:ext uri="{FF2B5EF4-FFF2-40B4-BE49-F238E27FC236}">
                <a16:creationId xmlns:a16="http://schemas.microsoft.com/office/drawing/2014/main" id="{4AEBBEB5-86C9-BF75-3E93-CE912438A448}"/>
              </a:ext>
            </a:extLst>
          </p:cNvPr>
          <p:cNvPicPr>
            <a:picLocks noGrp="1" noChangeAspect="1"/>
          </p:cNvPicPr>
          <p:nvPr>
            <p:ph idx="1"/>
          </p:nvPr>
        </p:nvPicPr>
        <p:blipFill>
          <a:blip r:embed="rId2"/>
          <a:srcRect r="-101" b="45536"/>
          <a:stretch/>
        </p:blipFill>
        <p:spPr>
          <a:xfrm>
            <a:off x="986367" y="1905503"/>
            <a:ext cx="10526199" cy="1291484"/>
          </a:xfrm>
        </p:spPr>
      </p:pic>
    </p:spTree>
    <p:extLst>
      <p:ext uri="{BB962C8B-B14F-4D97-AF65-F5344CB8AC3E}">
        <p14:creationId xmlns:p14="http://schemas.microsoft.com/office/powerpoint/2010/main" val="2518435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9B0056-8C17-0970-D4FF-773FF63D518B}"/>
            </a:ext>
          </a:extLst>
        </p:cNvPr>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375C4A92-EFAF-FDE5-23C0-DB70C29493D1}"/>
              </a:ext>
            </a:extLst>
          </p:cNvPr>
          <p:cNvSpPr/>
          <p:nvPr/>
        </p:nvSpPr>
        <p:spPr>
          <a:xfrm>
            <a:off x="6270502" y="1454197"/>
            <a:ext cx="5781893" cy="4595267"/>
          </a:xfrm>
          <a:prstGeom prst="roundRect">
            <a:avLst/>
          </a:prstGeom>
          <a:ln w="57150"/>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E0DF3940-3132-7CD1-DD4F-1D606735E273}"/>
              </a:ext>
            </a:extLst>
          </p:cNvPr>
          <p:cNvSpPr/>
          <p:nvPr/>
        </p:nvSpPr>
        <p:spPr>
          <a:xfrm>
            <a:off x="291858" y="1253964"/>
            <a:ext cx="5798579" cy="5240464"/>
          </a:xfrm>
          <a:prstGeom prst="roundRect">
            <a:avLst/>
          </a:prstGeom>
          <a:ln w="57150"/>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8E15CE43-B4DD-3618-5BF9-B084A69E56FB}"/>
              </a:ext>
            </a:extLst>
          </p:cNvPr>
          <p:cNvSpPr>
            <a:spLocks noGrp="1"/>
          </p:cNvSpPr>
          <p:nvPr>
            <p:ph type="title"/>
          </p:nvPr>
        </p:nvSpPr>
        <p:spPr>
          <a:xfrm>
            <a:off x="838200" y="131519"/>
            <a:ext cx="10515600" cy="1325563"/>
          </a:xfrm>
        </p:spPr>
        <p:txBody>
          <a:bodyPr/>
          <a:lstStyle/>
          <a:p>
            <a:r>
              <a:rPr lang="en-US"/>
              <a:t>What 's the Solution? </a:t>
            </a:r>
          </a:p>
        </p:txBody>
      </p:sp>
      <p:sp>
        <p:nvSpPr>
          <p:cNvPr id="3" name="Content Placeholder 2">
            <a:extLst>
              <a:ext uri="{FF2B5EF4-FFF2-40B4-BE49-F238E27FC236}">
                <a16:creationId xmlns:a16="http://schemas.microsoft.com/office/drawing/2014/main" id="{256C05ED-53E8-2CD0-6110-F7EE0E5244A9}"/>
              </a:ext>
            </a:extLst>
          </p:cNvPr>
          <p:cNvSpPr>
            <a:spLocks noGrp="1"/>
          </p:cNvSpPr>
          <p:nvPr>
            <p:ph idx="1"/>
          </p:nvPr>
        </p:nvSpPr>
        <p:spPr>
          <a:xfrm>
            <a:off x="6730909" y="2178114"/>
            <a:ext cx="4864139" cy="3152910"/>
          </a:xfrm>
        </p:spPr>
        <p:txBody>
          <a:bodyPr vert="horz" lIns="91440" tIns="45720" rIns="91440" bIns="45720" rtlCol="0" anchor="t">
            <a:normAutofit lnSpcReduction="10000"/>
          </a:bodyPr>
          <a:lstStyle/>
          <a:p>
            <a:pPr marL="0" indent="0">
              <a:buNone/>
            </a:pPr>
            <a:r>
              <a:rPr lang="en-US"/>
              <a:t>With these point riders, the team should end the season with approximately </a:t>
            </a:r>
            <a:r>
              <a:rPr lang="en-US" b="1"/>
              <a:t>5,163 points </a:t>
            </a:r>
            <a:endParaRPr lang="en-US"/>
          </a:p>
          <a:p>
            <a:pPr marL="0" indent="0">
              <a:buNone/>
            </a:pPr>
            <a:endParaRPr lang="en-US"/>
          </a:p>
          <a:p>
            <a:pPr marL="0" indent="0">
              <a:buNone/>
            </a:pPr>
            <a:r>
              <a:rPr lang="en-US"/>
              <a:t>The total costs of travel should be </a:t>
            </a:r>
            <a:r>
              <a:rPr lang="en-US" b="1"/>
              <a:t>$16,026.03</a:t>
            </a:r>
            <a:r>
              <a:rPr lang="en-US"/>
              <a:t>, almost $14,000 under budget</a:t>
            </a:r>
            <a:r>
              <a:rPr lang="en-US" b="1"/>
              <a:t> </a:t>
            </a:r>
          </a:p>
          <a:p>
            <a:pPr>
              <a:buNone/>
            </a:pPr>
            <a:endParaRPr lang="en-US" sz="1200"/>
          </a:p>
          <a:p>
            <a:pPr marL="0" indent="0">
              <a:buNone/>
            </a:pPr>
            <a:endParaRPr lang="en-US" b="1"/>
          </a:p>
          <a:p>
            <a:endParaRPr lang="en-US"/>
          </a:p>
        </p:txBody>
      </p:sp>
      <p:sp>
        <p:nvSpPr>
          <p:cNvPr id="4" name="Slide Number Placeholder 3">
            <a:extLst>
              <a:ext uri="{FF2B5EF4-FFF2-40B4-BE49-F238E27FC236}">
                <a16:creationId xmlns:a16="http://schemas.microsoft.com/office/drawing/2014/main" id="{C939BF13-D3CE-8D97-F968-7F8B77349F26}"/>
              </a:ext>
            </a:extLst>
          </p:cNvPr>
          <p:cNvSpPr>
            <a:spLocks noGrp="1"/>
          </p:cNvSpPr>
          <p:nvPr>
            <p:ph type="sldNum" sz="quarter" idx="12"/>
          </p:nvPr>
        </p:nvSpPr>
        <p:spPr/>
        <p:txBody>
          <a:bodyPr/>
          <a:lstStyle/>
          <a:p>
            <a:fld id="{ED6085EF-165C-4424-9E8D-E82515EE7AC1}" type="slidenum">
              <a:rPr lang="en-US" smtClean="0"/>
              <a:t>15</a:t>
            </a:fld>
            <a:endParaRPr lang="en-US"/>
          </a:p>
        </p:txBody>
      </p:sp>
      <p:sp>
        <p:nvSpPr>
          <p:cNvPr id="8" name="TextBox 7">
            <a:extLst>
              <a:ext uri="{FF2B5EF4-FFF2-40B4-BE49-F238E27FC236}">
                <a16:creationId xmlns:a16="http://schemas.microsoft.com/office/drawing/2014/main" id="{29795ED7-27FD-D671-DC9D-6514C1216838}"/>
              </a:ext>
            </a:extLst>
          </p:cNvPr>
          <p:cNvSpPr txBox="1"/>
          <p:nvPr/>
        </p:nvSpPr>
        <p:spPr>
          <a:xfrm>
            <a:off x="947372" y="1400742"/>
            <a:ext cx="4479864" cy="495520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a:t>SHTX – Bryan</a:t>
            </a:r>
          </a:p>
          <a:p>
            <a:r>
              <a:rPr lang="en-US" i="1"/>
              <a:t>Point Riders:</a:t>
            </a:r>
            <a:r>
              <a:rPr lang="en-US"/>
              <a:t> Jordan, Justine, Kate, Morgan</a:t>
            </a:r>
          </a:p>
          <a:p>
            <a:r>
              <a:rPr lang="en-US" i="1"/>
              <a:t>Non-Point:</a:t>
            </a:r>
            <a:r>
              <a:rPr lang="en-US"/>
              <a:t> Carson</a:t>
            </a:r>
          </a:p>
          <a:p>
            <a:endParaRPr lang="en-US"/>
          </a:p>
          <a:p>
            <a:r>
              <a:rPr lang="en-US" sz="2000" b="1"/>
              <a:t>SHTX – World</a:t>
            </a:r>
          </a:p>
          <a:p>
            <a:r>
              <a:rPr lang="en-US" i="1"/>
              <a:t>Point Riders:</a:t>
            </a:r>
            <a:r>
              <a:rPr lang="en-US"/>
              <a:t> Jordan, Justine, Kate, Morgan</a:t>
            </a:r>
          </a:p>
          <a:p>
            <a:r>
              <a:rPr lang="en-US" i="1"/>
              <a:t>Non-Point:</a:t>
            </a:r>
            <a:r>
              <a:rPr lang="en-US"/>
              <a:t> Alex</a:t>
            </a:r>
          </a:p>
          <a:p>
            <a:endParaRPr lang="en-US"/>
          </a:p>
          <a:p>
            <a:r>
              <a:rPr lang="en-US" sz="2000" b="1"/>
              <a:t>Bridles and Brains</a:t>
            </a:r>
          </a:p>
          <a:p>
            <a:r>
              <a:rPr lang="en-US" i="1"/>
              <a:t>Point Riders: </a:t>
            </a:r>
            <a:r>
              <a:rPr lang="en-US"/>
              <a:t>Jordan, Justine, Kate, Carson</a:t>
            </a:r>
          </a:p>
          <a:p>
            <a:endParaRPr lang="en-US"/>
          </a:p>
          <a:p>
            <a:r>
              <a:rPr lang="en-US" sz="2000" b="1"/>
              <a:t>NRCHA</a:t>
            </a:r>
          </a:p>
          <a:p>
            <a:r>
              <a:rPr lang="en-US" i="1"/>
              <a:t>Point Riders:</a:t>
            </a:r>
            <a:r>
              <a:rPr lang="en-US"/>
              <a:t> Jordan, Justine, Kate</a:t>
            </a:r>
          </a:p>
          <a:p>
            <a:endParaRPr lang="en-US"/>
          </a:p>
          <a:p>
            <a:r>
              <a:rPr lang="en-US" sz="2000" b="1"/>
              <a:t>NIRSHA</a:t>
            </a:r>
          </a:p>
          <a:p>
            <a:r>
              <a:rPr lang="en-US" i="1"/>
              <a:t>Point Riders: </a:t>
            </a:r>
            <a:r>
              <a:rPr lang="en-US"/>
              <a:t>Jordan, Justine, Kate, Morgan</a:t>
            </a:r>
          </a:p>
          <a:p>
            <a:r>
              <a:rPr lang="en-US" i="1"/>
              <a:t>Non-Point: </a:t>
            </a:r>
            <a:r>
              <a:rPr lang="en-US"/>
              <a:t> Alex</a:t>
            </a:r>
          </a:p>
        </p:txBody>
      </p:sp>
    </p:spTree>
    <p:extLst>
      <p:ext uri="{BB962C8B-B14F-4D97-AF65-F5344CB8AC3E}">
        <p14:creationId xmlns:p14="http://schemas.microsoft.com/office/powerpoint/2010/main" val="22735562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38825D5-4ABE-F97B-518C-18290252CC4E}"/>
            </a:ext>
          </a:extLst>
        </p:cNvPr>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8" name="Arc 17">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640D694-119A-2CBD-E665-EBBE955B66B9}"/>
              </a:ext>
            </a:extLst>
          </p:cNvPr>
          <p:cNvSpPr>
            <a:spLocks noGrp="1"/>
          </p:cNvSpPr>
          <p:nvPr>
            <p:ph type="title"/>
          </p:nvPr>
        </p:nvSpPr>
        <p:spPr>
          <a:xfrm>
            <a:off x="5894962" y="758699"/>
            <a:ext cx="5458838" cy="1325563"/>
          </a:xfrm>
        </p:spPr>
        <p:txBody>
          <a:bodyPr>
            <a:normAutofit/>
          </a:bodyPr>
          <a:lstStyle/>
          <a:p>
            <a:r>
              <a:rPr lang="en-US"/>
              <a:t>Key Takeaways</a:t>
            </a:r>
          </a:p>
        </p:txBody>
      </p:sp>
      <p:sp>
        <p:nvSpPr>
          <p:cNvPr id="20" name="Freeform: Shape 19">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Picture 6" descr="A group of people wearing cowboy hats&#10;&#10;AI-generated content may be incorrect.">
            <a:extLst>
              <a:ext uri="{FF2B5EF4-FFF2-40B4-BE49-F238E27FC236}">
                <a16:creationId xmlns:a16="http://schemas.microsoft.com/office/drawing/2014/main" id="{9816EDD1-7783-0244-765B-20637F547EA0}"/>
              </a:ext>
            </a:extLst>
          </p:cNvPr>
          <p:cNvPicPr>
            <a:picLocks noChangeAspect="1"/>
          </p:cNvPicPr>
          <p:nvPr/>
        </p:nvPicPr>
        <p:blipFill>
          <a:blip r:embed="rId2"/>
          <a:srcRect l="6437" r="-111" b="-122"/>
          <a:stretch/>
        </p:blipFill>
        <p:spPr>
          <a:xfrm>
            <a:off x="406526" y="986459"/>
            <a:ext cx="5033319" cy="4884025"/>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p:spPr>
      </p:pic>
      <p:sp>
        <p:nvSpPr>
          <p:cNvPr id="3" name="Content Placeholder 2">
            <a:extLst>
              <a:ext uri="{FF2B5EF4-FFF2-40B4-BE49-F238E27FC236}">
                <a16:creationId xmlns:a16="http://schemas.microsoft.com/office/drawing/2014/main" id="{44184FD3-DA83-9FB1-4FD9-49596DA8638E}"/>
              </a:ext>
            </a:extLst>
          </p:cNvPr>
          <p:cNvSpPr>
            <a:spLocks noGrp="1"/>
          </p:cNvSpPr>
          <p:nvPr>
            <p:ph idx="1"/>
          </p:nvPr>
        </p:nvSpPr>
        <p:spPr>
          <a:xfrm>
            <a:off x="5888094" y="1984443"/>
            <a:ext cx="5458838" cy="2696715"/>
          </a:xfrm>
        </p:spPr>
        <p:txBody>
          <a:bodyPr vert="horz" lIns="91440" tIns="45720" rIns="91440" bIns="45720" rtlCol="0" anchor="t">
            <a:noAutofit/>
          </a:bodyPr>
          <a:lstStyle/>
          <a:p>
            <a:pPr marL="0" indent="0">
              <a:buNone/>
            </a:pPr>
            <a:r>
              <a:rPr lang="en-US" sz="2400" b="1"/>
              <a:t>1 – Even if we have no budget, the costs of travel is around $16,000</a:t>
            </a:r>
          </a:p>
          <a:p>
            <a:pPr marL="0" indent="0">
              <a:buNone/>
            </a:pPr>
            <a:r>
              <a:rPr lang="en-US" sz="2000"/>
              <a:t>Even when given an unlimited budget, our model reaches the same conclusion. This means the team can either lower their sponsorship requirements or use excess funds for team improvements. However, lowering the budget does lower the total points earned.</a:t>
            </a:r>
          </a:p>
          <a:p>
            <a:endParaRPr lang="en-US" sz="1200"/>
          </a:p>
        </p:txBody>
      </p:sp>
      <p:sp>
        <p:nvSpPr>
          <p:cNvPr id="4" name="Slide Number Placeholder 3">
            <a:extLst>
              <a:ext uri="{FF2B5EF4-FFF2-40B4-BE49-F238E27FC236}">
                <a16:creationId xmlns:a16="http://schemas.microsoft.com/office/drawing/2014/main" id="{A990677B-527D-2A26-9FC5-0E99845DA1EC}"/>
              </a:ext>
            </a:extLst>
          </p:cNvPr>
          <p:cNvSpPr>
            <a:spLocks noGrp="1"/>
          </p:cNvSpPr>
          <p:nvPr>
            <p:ph type="sldNum" sz="quarter" idx="12"/>
          </p:nvPr>
        </p:nvSpPr>
        <p:spPr>
          <a:xfrm>
            <a:off x="8610600" y="6356350"/>
            <a:ext cx="2743200" cy="365125"/>
          </a:xfrm>
        </p:spPr>
        <p:txBody>
          <a:bodyPr>
            <a:normAutofit/>
          </a:bodyPr>
          <a:lstStyle/>
          <a:p>
            <a:pPr>
              <a:spcAft>
                <a:spcPts val="600"/>
              </a:spcAft>
            </a:pPr>
            <a:fld id="{ED6085EF-165C-4424-9E8D-E82515EE7AC1}" type="slidenum">
              <a:rPr lang="en-US"/>
              <a:pPr>
                <a:spcAft>
                  <a:spcPts val="600"/>
                </a:spcAft>
              </a:pPr>
              <a:t>16</a:t>
            </a:fld>
            <a:endParaRPr lang="en-US"/>
          </a:p>
        </p:txBody>
      </p:sp>
    </p:spTree>
    <p:extLst>
      <p:ext uri="{BB962C8B-B14F-4D97-AF65-F5344CB8AC3E}">
        <p14:creationId xmlns:p14="http://schemas.microsoft.com/office/powerpoint/2010/main" val="22468590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E61B0E0-0F10-D2AA-351A-F4D48ED64DD2}"/>
            </a:ext>
          </a:extLst>
        </p:cNvPr>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01309DFA-8F1A-0C7E-D3F1-52DDE890FE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8" name="Arc 17">
            <a:extLst>
              <a:ext uri="{FF2B5EF4-FFF2-40B4-BE49-F238E27FC236}">
                <a16:creationId xmlns:a16="http://schemas.microsoft.com/office/drawing/2014/main" id="{E05FD952-072B-085E-7F36-B1002B3881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1B3E15E-E894-AD2B-AF45-7AA11EFA0ACF}"/>
              </a:ext>
            </a:extLst>
          </p:cNvPr>
          <p:cNvSpPr>
            <a:spLocks noGrp="1"/>
          </p:cNvSpPr>
          <p:nvPr>
            <p:ph type="title"/>
          </p:nvPr>
        </p:nvSpPr>
        <p:spPr>
          <a:xfrm>
            <a:off x="5894962" y="758699"/>
            <a:ext cx="5458838" cy="1325563"/>
          </a:xfrm>
        </p:spPr>
        <p:txBody>
          <a:bodyPr>
            <a:normAutofit/>
          </a:bodyPr>
          <a:lstStyle/>
          <a:p>
            <a:r>
              <a:rPr lang="en-US"/>
              <a:t>Key Takeaways</a:t>
            </a:r>
          </a:p>
        </p:txBody>
      </p:sp>
      <p:sp>
        <p:nvSpPr>
          <p:cNvPr id="20" name="Freeform: Shape 19">
            <a:extLst>
              <a:ext uri="{FF2B5EF4-FFF2-40B4-BE49-F238E27FC236}">
                <a16:creationId xmlns:a16="http://schemas.microsoft.com/office/drawing/2014/main" id="{BEA302B0-27DD-5AD4-FBE7-13F070C66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Picture 6" descr="A group of people wearing cowboy hats&#10;&#10;AI-generated content may be incorrect.">
            <a:extLst>
              <a:ext uri="{FF2B5EF4-FFF2-40B4-BE49-F238E27FC236}">
                <a16:creationId xmlns:a16="http://schemas.microsoft.com/office/drawing/2014/main" id="{73D75964-8C9E-05A9-8427-2ACF94D385AA}"/>
              </a:ext>
            </a:extLst>
          </p:cNvPr>
          <p:cNvPicPr>
            <a:picLocks noChangeAspect="1"/>
          </p:cNvPicPr>
          <p:nvPr/>
        </p:nvPicPr>
        <p:blipFill>
          <a:blip r:embed="rId2"/>
          <a:srcRect l="6437" r="-111" b="-122"/>
          <a:stretch/>
        </p:blipFill>
        <p:spPr>
          <a:xfrm>
            <a:off x="406526" y="986459"/>
            <a:ext cx="5033319" cy="4884025"/>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p:spPr>
      </p:pic>
      <p:sp>
        <p:nvSpPr>
          <p:cNvPr id="3" name="Content Placeholder 2">
            <a:extLst>
              <a:ext uri="{FF2B5EF4-FFF2-40B4-BE49-F238E27FC236}">
                <a16:creationId xmlns:a16="http://schemas.microsoft.com/office/drawing/2014/main" id="{1AC5D5DD-71B7-B8DD-13EF-529161DD85F6}"/>
              </a:ext>
            </a:extLst>
          </p:cNvPr>
          <p:cNvSpPr>
            <a:spLocks noGrp="1"/>
          </p:cNvSpPr>
          <p:nvPr>
            <p:ph idx="1"/>
          </p:nvPr>
        </p:nvSpPr>
        <p:spPr>
          <a:xfrm>
            <a:off x="5877511" y="1984443"/>
            <a:ext cx="5458838" cy="1691299"/>
          </a:xfrm>
        </p:spPr>
        <p:txBody>
          <a:bodyPr vert="horz" lIns="91440" tIns="45720" rIns="91440" bIns="45720" rtlCol="0" anchor="t">
            <a:noAutofit/>
          </a:bodyPr>
          <a:lstStyle/>
          <a:p>
            <a:pPr marL="0" indent="0">
              <a:buNone/>
            </a:pPr>
            <a:r>
              <a:rPr lang="en-US" sz="2400" b="1"/>
              <a:t>2 – Getting the most points for the entire season is the same as getting the most points per show</a:t>
            </a:r>
            <a:endParaRPr lang="en-US" sz="2400"/>
          </a:p>
          <a:p>
            <a:pPr marL="0" indent="0">
              <a:buNone/>
            </a:pPr>
            <a:r>
              <a:rPr lang="en-US" sz="2000"/>
              <a:t>Maximizing points per show is the same as maximizing points per season. It's almost impossible to determine how many points will be required to win a show though, and it is never guaranteed. Therefore, maximizing overall points is the easiest way to predict success for each show.</a:t>
            </a:r>
            <a:endParaRPr lang="en-US"/>
          </a:p>
          <a:p>
            <a:pPr marL="0" indent="0">
              <a:buNone/>
            </a:pPr>
            <a:endParaRPr lang="en-US" sz="1200"/>
          </a:p>
        </p:txBody>
      </p:sp>
      <p:sp>
        <p:nvSpPr>
          <p:cNvPr id="4" name="Slide Number Placeholder 3">
            <a:extLst>
              <a:ext uri="{FF2B5EF4-FFF2-40B4-BE49-F238E27FC236}">
                <a16:creationId xmlns:a16="http://schemas.microsoft.com/office/drawing/2014/main" id="{BD5A29EB-3A92-2C8A-C03A-1EC5ADB9ED84}"/>
              </a:ext>
            </a:extLst>
          </p:cNvPr>
          <p:cNvSpPr>
            <a:spLocks noGrp="1"/>
          </p:cNvSpPr>
          <p:nvPr>
            <p:ph type="sldNum" sz="quarter" idx="12"/>
          </p:nvPr>
        </p:nvSpPr>
        <p:spPr>
          <a:xfrm>
            <a:off x="8610600" y="6356350"/>
            <a:ext cx="2743200" cy="365125"/>
          </a:xfrm>
        </p:spPr>
        <p:txBody>
          <a:bodyPr>
            <a:normAutofit/>
          </a:bodyPr>
          <a:lstStyle/>
          <a:p>
            <a:pPr>
              <a:spcAft>
                <a:spcPts val="600"/>
              </a:spcAft>
            </a:pPr>
            <a:fld id="{ED6085EF-165C-4424-9E8D-E82515EE7AC1}" type="slidenum">
              <a:rPr lang="en-US"/>
              <a:pPr>
                <a:spcAft>
                  <a:spcPts val="600"/>
                </a:spcAft>
              </a:pPr>
              <a:t>17</a:t>
            </a:fld>
            <a:endParaRPr lang="en-US"/>
          </a:p>
        </p:txBody>
      </p:sp>
    </p:spTree>
    <p:extLst>
      <p:ext uri="{BB962C8B-B14F-4D97-AF65-F5344CB8AC3E}">
        <p14:creationId xmlns:p14="http://schemas.microsoft.com/office/powerpoint/2010/main" val="21348076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391B066-C79E-CDB9-65F7-4D235AEF2595}"/>
            </a:ext>
          </a:extLst>
        </p:cNvPr>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1180C2D1-081E-6974-40AF-130D72DC5B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8" name="Arc 17">
            <a:extLst>
              <a:ext uri="{FF2B5EF4-FFF2-40B4-BE49-F238E27FC236}">
                <a16:creationId xmlns:a16="http://schemas.microsoft.com/office/drawing/2014/main" id="{1537867D-A882-3CF7-4071-EBDE2ACED9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C943626-682F-6E2D-CEDA-80E735BCC0EF}"/>
              </a:ext>
            </a:extLst>
          </p:cNvPr>
          <p:cNvSpPr>
            <a:spLocks noGrp="1"/>
          </p:cNvSpPr>
          <p:nvPr>
            <p:ph type="title"/>
          </p:nvPr>
        </p:nvSpPr>
        <p:spPr>
          <a:xfrm>
            <a:off x="5894962" y="758699"/>
            <a:ext cx="5458838" cy="1325563"/>
          </a:xfrm>
        </p:spPr>
        <p:txBody>
          <a:bodyPr>
            <a:normAutofit/>
          </a:bodyPr>
          <a:lstStyle/>
          <a:p>
            <a:r>
              <a:rPr lang="en-US"/>
              <a:t>Key Takeaways</a:t>
            </a:r>
          </a:p>
        </p:txBody>
      </p:sp>
      <p:sp>
        <p:nvSpPr>
          <p:cNvPr id="20" name="Freeform: Shape 19">
            <a:extLst>
              <a:ext uri="{FF2B5EF4-FFF2-40B4-BE49-F238E27FC236}">
                <a16:creationId xmlns:a16="http://schemas.microsoft.com/office/drawing/2014/main" id="{42AB9F53-E67B-4C6C-4898-748F3B3BB7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Picture 6" descr="A group of people wearing cowboy hats&#10;&#10;AI-generated content may be incorrect.">
            <a:extLst>
              <a:ext uri="{FF2B5EF4-FFF2-40B4-BE49-F238E27FC236}">
                <a16:creationId xmlns:a16="http://schemas.microsoft.com/office/drawing/2014/main" id="{DAA39C23-0133-8999-4085-6317E368D4C7}"/>
              </a:ext>
            </a:extLst>
          </p:cNvPr>
          <p:cNvPicPr>
            <a:picLocks noChangeAspect="1"/>
          </p:cNvPicPr>
          <p:nvPr/>
        </p:nvPicPr>
        <p:blipFill>
          <a:blip r:embed="rId2"/>
          <a:srcRect l="6437" r="-111" b="-122"/>
          <a:stretch/>
        </p:blipFill>
        <p:spPr>
          <a:xfrm>
            <a:off x="406526" y="986459"/>
            <a:ext cx="5033319" cy="4884025"/>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p:spPr>
      </p:pic>
      <p:sp>
        <p:nvSpPr>
          <p:cNvPr id="3" name="Content Placeholder 2">
            <a:extLst>
              <a:ext uri="{FF2B5EF4-FFF2-40B4-BE49-F238E27FC236}">
                <a16:creationId xmlns:a16="http://schemas.microsoft.com/office/drawing/2014/main" id="{C732BD96-00A5-5663-3D72-C701DC11879D}"/>
              </a:ext>
            </a:extLst>
          </p:cNvPr>
          <p:cNvSpPr>
            <a:spLocks noGrp="1"/>
          </p:cNvSpPr>
          <p:nvPr>
            <p:ph idx="1"/>
          </p:nvPr>
        </p:nvSpPr>
        <p:spPr>
          <a:xfrm>
            <a:off x="5877511" y="1984443"/>
            <a:ext cx="5458838" cy="1691299"/>
          </a:xfrm>
        </p:spPr>
        <p:txBody>
          <a:bodyPr vert="horz" lIns="91440" tIns="45720" rIns="91440" bIns="45720" rtlCol="0" anchor="t">
            <a:noAutofit/>
          </a:bodyPr>
          <a:lstStyle/>
          <a:p>
            <a:pPr marL="0" indent="0">
              <a:buNone/>
            </a:pPr>
            <a:r>
              <a:rPr lang="en-US" sz="2400" b="1"/>
              <a:t>3 – A team of one gender is optimal (if you are focusing on budget)</a:t>
            </a:r>
            <a:endParaRPr lang="en-US" sz="2400"/>
          </a:p>
          <a:p>
            <a:pPr marL="0" indent="0">
              <a:buNone/>
            </a:pPr>
            <a:r>
              <a:rPr lang="en-US" sz="2000"/>
              <a:t>Because different sexes require different hotel rooms, having everyone on the team be the same gender is most cost efficient.  If budget constraints were removed, it would also remove the gender preference. </a:t>
            </a:r>
            <a:endParaRPr lang="en-US"/>
          </a:p>
          <a:p>
            <a:endParaRPr lang="en-US" sz="1200"/>
          </a:p>
        </p:txBody>
      </p:sp>
      <p:sp>
        <p:nvSpPr>
          <p:cNvPr id="4" name="Slide Number Placeholder 3">
            <a:extLst>
              <a:ext uri="{FF2B5EF4-FFF2-40B4-BE49-F238E27FC236}">
                <a16:creationId xmlns:a16="http://schemas.microsoft.com/office/drawing/2014/main" id="{CAFFF565-A744-92C8-41B6-FDB702F2F89A}"/>
              </a:ext>
            </a:extLst>
          </p:cNvPr>
          <p:cNvSpPr>
            <a:spLocks noGrp="1"/>
          </p:cNvSpPr>
          <p:nvPr>
            <p:ph type="sldNum" sz="quarter" idx="12"/>
          </p:nvPr>
        </p:nvSpPr>
        <p:spPr>
          <a:xfrm>
            <a:off x="8610600" y="6356350"/>
            <a:ext cx="2743200" cy="365125"/>
          </a:xfrm>
        </p:spPr>
        <p:txBody>
          <a:bodyPr>
            <a:normAutofit/>
          </a:bodyPr>
          <a:lstStyle/>
          <a:p>
            <a:pPr>
              <a:spcAft>
                <a:spcPts val="600"/>
              </a:spcAft>
            </a:pPr>
            <a:fld id="{ED6085EF-165C-4424-9E8D-E82515EE7AC1}" type="slidenum">
              <a:rPr lang="en-US"/>
              <a:pPr>
                <a:spcAft>
                  <a:spcPts val="600"/>
                </a:spcAft>
              </a:pPr>
              <a:t>18</a:t>
            </a:fld>
            <a:endParaRPr lang="en-US"/>
          </a:p>
        </p:txBody>
      </p:sp>
    </p:spTree>
    <p:extLst>
      <p:ext uri="{BB962C8B-B14F-4D97-AF65-F5344CB8AC3E}">
        <p14:creationId xmlns:p14="http://schemas.microsoft.com/office/powerpoint/2010/main" val="2388421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6" name="Content Placeholder 5" descr="A group of people on horses&#10;&#10;AI-generated content may be incorrect.">
            <a:extLst>
              <a:ext uri="{FF2B5EF4-FFF2-40B4-BE49-F238E27FC236}">
                <a16:creationId xmlns:a16="http://schemas.microsoft.com/office/drawing/2014/main" id="{0912AA6D-371B-7F51-B9DB-CECB0E933D76}"/>
              </a:ext>
            </a:extLst>
          </p:cNvPr>
          <p:cNvPicPr>
            <a:picLocks noGrp="1" noChangeAspect="1"/>
          </p:cNvPicPr>
          <p:nvPr>
            <p:ph idx="1"/>
          </p:nvPr>
        </p:nvPicPr>
        <p:blipFill>
          <a:blip r:embed="rId2"/>
          <a:srcRect t="31487" b="22216"/>
          <a:stretch/>
        </p:blipFill>
        <p:spPr>
          <a:xfrm>
            <a:off x="20" y="1282"/>
            <a:ext cx="12192115" cy="6862856"/>
          </a:xfrm>
          <a:prstGeom prst="rect">
            <a:avLst/>
          </a:prstGeom>
        </p:spPr>
      </p:pic>
      <p:sp>
        <p:nvSpPr>
          <p:cNvPr id="4" name="Slide Number Placeholder 3">
            <a:extLst>
              <a:ext uri="{FF2B5EF4-FFF2-40B4-BE49-F238E27FC236}">
                <a16:creationId xmlns:a16="http://schemas.microsoft.com/office/drawing/2014/main" id="{2EDA8B20-6828-F1EE-B051-321DC5896CED}"/>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ED6085EF-165C-4424-9E8D-E82515EE7AC1}" type="slidenum">
              <a:rPr lang="en-US">
                <a:solidFill>
                  <a:srgbClr val="FFFFFF"/>
                </a:solidFill>
              </a:rPr>
              <a:pPr>
                <a:spcAft>
                  <a:spcPts val="600"/>
                </a:spcAft>
              </a:pPr>
              <a:t>19</a:t>
            </a:fld>
            <a:endParaRPr lang="en-US">
              <a:solidFill>
                <a:srgbClr val="FFFFFF"/>
              </a:solidFill>
            </a:endParaRPr>
          </a:p>
        </p:txBody>
      </p:sp>
      <p:pic>
        <p:nvPicPr>
          <p:cNvPr id="3" name="Picture 2" descr="A close up of a thank you sign&#10;&#10;AI-generated content may be incorrect.">
            <a:extLst>
              <a:ext uri="{FF2B5EF4-FFF2-40B4-BE49-F238E27FC236}">
                <a16:creationId xmlns:a16="http://schemas.microsoft.com/office/drawing/2014/main" id="{9029D734-84DE-3CB8-347D-E44740C73D29}"/>
              </a:ext>
            </a:extLst>
          </p:cNvPr>
          <p:cNvPicPr>
            <a:picLocks noChangeAspect="1"/>
          </p:cNvPicPr>
          <p:nvPr/>
        </p:nvPicPr>
        <p:blipFill>
          <a:blip r:embed="rId3"/>
          <a:srcRect l="5204" t="21429" r="4641" b="32804"/>
          <a:stretch/>
        </p:blipFill>
        <p:spPr>
          <a:xfrm>
            <a:off x="-333954" y="5261723"/>
            <a:ext cx="6264706" cy="1377660"/>
          </a:xfrm>
          <a:prstGeom prst="rect">
            <a:avLst/>
          </a:prstGeom>
        </p:spPr>
      </p:pic>
    </p:spTree>
    <p:extLst>
      <p:ext uri="{BB962C8B-B14F-4D97-AF65-F5344CB8AC3E}">
        <p14:creationId xmlns:p14="http://schemas.microsoft.com/office/powerpoint/2010/main" val="35456318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 group of people on horses&#10;&#10;AI-generated content may be incorrect.">
            <a:extLst>
              <a:ext uri="{FF2B5EF4-FFF2-40B4-BE49-F238E27FC236}">
                <a16:creationId xmlns:a16="http://schemas.microsoft.com/office/drawing/2014/main" id="{F60F5021-6BEA-D132-F304-7A6B289ACD7D}"/>
              </a:ext>
            </a:extLst>
          </p:cNvPr>
          <p:cNvPicPr>
            <a:picLocks noChangeAspect="1"/>
          </p:cNvPicPr>
          <p:nvPr/>
        </p:nvPicPr>
        <p:blipFill>
          <a:blip r:embed="rId3"/>
          <a:srcRect t="15665"/>
          <a:stretch/>
        </p:blipFill>
        <p:spPr>
          <a:xfrm>
            <a:off x="-10563" y="10593"/>
            <a:ext cx="12318992" cy="6873936"/>
          </a:xfrm>
          <a:prstGeom prst="rect">
            <a:avLst/>
          </a:prstGeom>
        </p:spPr>
      </p:pic>
      <p:pic>
        <p:nvPicPr>
          <p:cNvPr id="9" name="Picture 8" descr="A black background with white text&#10;&#10;AI-generated content may be incorrect.">
            <a:extLst>
              <a:ext uri="{FF2B5EF4-FFF2-40B4-BE49-F238E27FC236}">
                <a16:creationId xmlns:a16="http://schemas.microsoft.com/office/drawing/2014/main" id="{9539090A-4F5A-13F8-F1B6-79093097E9C6}"/>
              </a:ext>
            </a:extLst>
          </p:cNvPr>
          <p:cNvPicPr>
            <a:picLocks noChangeAspect="1"/>
          </p:cNvPicPr>
          <p:nvPr/>
        </p:nvPicPr>
        <p:blipFill>
          <a:blip r:embed="rId4"/>
          <a:srcRect l="4080" t="18971" r="12413" b="19614"/>
          <a:stretch/>
        </p:blipFill>
        <p:spPr>
          <a:xfrm>
            <a:off x="423335" y="4454415"/>
            <a:ext cx="11631103" cy="2302107"/>
          </a:xfrm>
          <a:prstGeom prst="rect">
            <a:avLst/>
          </a:prstGeom>
        </p:spPr>
      </p:pic>
    </p:spTree>
    <p:extLst>
      <p:ext uri="{BB962C8B-B14F-4D97-AF65-F5344CB8AC3E}">
        <p14:creationId xmlns:p14="http://schemas.microsoft.com/office/powerpoint/2010/main" val="4145375816"/>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A large building with a tall tower and a blue sky&#10;&#10;AI-generated content may be incorrect.">
            <a:extLst>
              <a:ext uri="{FF2B5EF4-FFF2-40B4-BE49-F238E27FC236}">
                <a16:creationId xmlns:a16="http://schemas.microsoft.com/office/drawing/2014/main" id="{C91D9A1B-EA7A-1C86-E829-C33496226BF7}"/>
              </a:ext>
            </a:extLst>
          </p:cNvPr>
          <p:cNvPicPr>
            <a:picLocks noChangeAspect="1"/>
          </p:cNvPicPr>
          <p:nvPr/>
        </p:nvPicPr>
        <p:blipFill>
          <a:blip r:embed="rId2"/>
          <a:srcRect l="23607" r="14359" b="-1"/>
          <a:stretch/>
        </p:blipFill>
        <p:spPr>
          <a:xfrm>
            <a:off x="1" y="10"/>
            <a:ext cx="6373368" cy="6857990"/>
          </a:xfrm>
          <a:prstGeom prst="rect">
            <a:avLst/>
          </a:prstGeom>
        </p:spPr>
      </p:pic>
      <p:sp>
        <p:nvSpPr>
          <p:cNvPr id="2" name="Title 1">
            <a:extLst>
              <a:ext uri="{FF2B5EF4-FFF2-40B4-BE49-F238E27FC236}">
                <a16:creationId xmlns:a16="http://schemas.microsoft.com/office/drawing/2014/main" id="{D859353E-DE6B-6FCD-EC99-45017250DAD2}"/>
              </a:ext>
            </a:extLst>
          </p:cNvPr>
          <p:cNvSpPr>
            <a:spLocks noGrp="1"/>
          </p:cNvSpPr>
          <p:nvPr>
            <p:ph type="title"/>
          </p:nvPr>
        </p:nvSpPr>
        <p:spPr>
          <a:xfrm>
            <a:off x="7123015" y="603504"/>
            <a:ext cx="4361689" cy="1136279"/>
          </a:xfrm>
        </p:spPr>
        <p:txBody>
          <a:bodyPr anchor="b">
            <a:normAutofit/>
          </a:bodyPr>
          <a:lstStyle/>
          <a:p>
            <a:r>
              <a:rPr lang="en-US" b="1"/>
              <a:t>The Shows</a:t>
            </a:r>
          </a:p>
        </p:txBody>
      </p:sp>
      <p:sp>
        <p:nvSpPr>
          <p:cNvPr id="3" name="Content Placeholder 2">
            <a:extLst>
              <a:ext uri="{FF2B5EF4-FFF2-40B4-BE49-F238E27FC236}">
                <a16:creationId xmlns:a16="http://schemas.microsoft.com/office/drawing/2014/main" id="{B4FFC0F9-FEA4-D69B-5834-B8C1848CEB58}"/>
              </a:ext>
            </a:extLst>
          </p:cNvPr>
          <p:cNvSpPr>
            <a:spLocks noGrp="1"/>
          </p:cNvSpPr>
          <p:nvPr>
            <p:ph idx="1"/>
          </p:nvPr>
        </p:nvSpPr>
        <p:spPr>
          <a:xfrm>
            <a:off x="6370787" y="2076079"/>
            <a:ext cx="5592610" cy="4555665"/>
          </a:xfrm>
        </p:spPr>
        <p:txBody>
          <a:bodyPr vert="horz" lIns="91440" tIns="45720" rIns="91440" bIns="45720" rtlCol="0" anchor="t">
            <a:noAutofit/>
          </a:bodyPr>
          <a:lstStyle/>
          <a:p>
            <a:pPr marL="0" indent="0">
              <a:lnSpc>
                <a:spcPct val="110000"/>
              </a:lnSpc>
              <a:buNone/>
            </a:pPr>
            <a:r>
              <a:rPr lang="en-US" sz="1800">
                <a:latin typeface="Neue Haas Grotesk Text Pro"/>
              </a:rPr>
              <a:t> The team will travel to the following shows:</a:t>
            </a:r>
            <a:br>
              <a:rPr lang="en-US" sz="1800">
                <a:latin typeface="Neue Haas Grotesk Text Pro"/>
              </a:rPr>
            </a:br>
            <a:endParaRPr lang="en-US" sz="1800">
              <a:latin typeface="Neue Haas Grotesk Text Pro"/>
            </a:endParaRPr>
          </a:p>
          <a:p>
            <a:pPr marL="971550" lvl="1" indent="-285750">
              <a:lnSpc>
                <a:spcPct val="110000"/>
              </a:lnSpc>
              <a:buFont typeface="Courier New,monospace"/>
              <a:buChar char="o"/>
            </a:pPr>
            <a:r>
              <a:rPr lang="en-US" sz="1800" b="1">
                <a:latin typeface="Neue Haas Grotesk Text Pro"/>
              </a:rPr>
              <a:t>SHTX – Bryan </a:t>
            </a:r>
            <a:r>
              <a:rPr lang="en-US" sz="1800">
                <a:latin typeface="Neue Haas Grotesk Text Pro"/>
              </a:rPr>
              <a:t>     </a:t>
            </a:r>
            <a:r>
              <a:rPr lang="en-US" sz="1800" err="1">
                <a:latin typeface="Neue Haas Grotesk Text Pro"/>
              </a:rPr>
              <a:t>Bryan</a:t>
            </a:r>
            <a:r>
              <a:rPr lang="en-US" sz="1800">
                <a:latin typeface="Neue Haas Grotesk Text Pro"/>
              </a:rPr>
              <a:t>, TX</a:t>
            </a:r>
          </a:p>
          <a:p>
            <a:pPr marL="971550" lvl="1" indent="-285750">
              <a:lnSpc>
                <a:spcPct val="110000"/>
              </a:lnSpc>
              <a:buFont typeface="Courier New,monospace"/>
              <a:buChar char="o"/>
            </a:pPr>
            <a:r>
              <a:rPr lang="en-US" sz="1800" b="1">
                <a:latin typeface="Neue Haas Grotesk Text Pro"/>
              </a:rPr>
              <a:t>SHTX – World</a:t>
            </a:r>
            <a:r>
              <a:rPr lang="en-US" sz="1800">
                <a:latin typeface="Neue Haas Grotesk Text Pro"/>
              </a:rPr>
              <a:t>      Abilene, TX</a:t>
            </a:r>
          </a:p>
          <a:p>
            <a:pPr marL="971550" lvl="1" indent="-285750">
              <a:lnSpc>
                <a:spcPct val="110000"/>
              </a:lnSpc>
              <a:buFont typeface="Courier New,monospace"/>
              <a:buChar char="o"/>
            </a:pPr>
            <a:r>
              <a:rPr lang="en-US" sz="1800" b="1">
                <a:latin typeface="Neue Haas Grotesk Text Pro"/>
              </a:rPr>
              <a:t>NRCHA </a:t>
            </a:r>
            <a:r>
              <a:rPr lang="en-US" sz="1800">
                <a:latin typeface="Neue Haas Grotesk Text Pro"/>
              </a:rPr>
              <a:t>        Ft. Worth, TX</a:t>
            </a:r>
          </a:p>
          <a:p>
            <a:pPr marL="971550" lvl="1" indent="-285750">
              <a:lnSpc>
                <a:spcPct val="110000"/>
              </a:lnSpc>
              <a:buFont typeface="Courier New,monospace"/>
              <a:buChar char="o"/>
            </a:pPr>
            <a:r>
              <a:rPr lang="en-US" sz="1800" b="1">
                <a:latin typeface="Neue Haas Grotesk Text Pro"/>
              </a:rPr>
              <a:t>Bridles and Brains </a:t>
            </a:r>
            <a:r>
              <a:rPr lang="en-US" sz="1800">
                <a:latin typeface="Neue Haas Grotesk Text Pro"/>
              </a:rPr>
              <a:t>   Ft. Worth, TX</a:t>
            </a:r>
          </a:p>
          <a:p>
            <a:pPr marL="971550" lvl="1" indent="-285750">
              <a:lnSpc>
                <a:spcPct val="110000"/>
              </a:lnSpc>
              <a:buFont typeface="Courier New,monospace"/>
              <a:buChar char="o"/>
            </a:pPr>
            <a:r>
              <a:rPr lang="en-US" sz="1800" b="1">
                <a:latin typeface="Neue Haas Grotesk Text Pro"/>
              </a:rPr>
              <a:t>NIRSHA  </a:t>
            </a:r>
            <a:r>
              <a:rPr lang="en-US" sz="1800">
                <a:latin typeface="Neue Haas Grotesk Text Pro"/>
              </a:rPr>
              <a:t>        Amarillo, TX</a:t>
            </a:r>
          </a:p>
          <a:p>
            <a:pPr marL="971550" lvl="1" indent="-285750">
              <a:lnSpc>
                <a:spcPct val="110000"/>
              </a:lnSpc>
              <a:buFont typeface="Courier New,monospace"/>
              <a:buChar char="o"/>
            </a:pPr>
            <a:endParaRPr lang="en-US" sz="1600">
              <a:latin typeface="Neue Haas Grotesk Text Pro"/>
            </a:endParaRPr>
          </a:p>
        </p:txBody>
      </p:sp>
    </p:spTree>
    <p:extLst>
      <p:ext uri="{BB962C8B-B14F-4D97-AF65-F5344CB8AC3E}">
        <p14:creationId xmlns:p14="http://schemas.microsoft.com/office/powerpoint/2010/main" val="26823881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5DE358E-5B4E-5563-C18B-08A5D9B71647}"/>
            </a:ext>
          </a:extLst>
        </p:cNvPr>
        <p:cNvGrpSpPr/>
        <p:nvPr/>
      </p:nvGrpSpPr>
      <p:grpSpPr>
        <a:xfrm>
          <a:off x="0" y="0"/>
          <a:ext cx="0" cy="0"/>
          <a:chOff x="0" y="0"/>
          <a:chExt cx="0" cy="0"/>
        </a:xfrm>
      </p:grpSpPr>
      <p:pic>
        <p:nvPicPr>
          <p:cNvPr id="7" name="Picture 6" descr="A large building with a tall tower and a blue sky&#10;&#10;AI-generated content may be incorrect.">
            <a:extLst>
              <a:ext uri="{FF2B5EF4-FFF2-40B4-BE49-F238E27FC236}">
                <a16:creationId xmlns:a16="http://schemas.microsoft.com/office/drawing/2014/main" id="{69D29721-1D49-E35F-060E-1894D3501803}"/>
              </a:ext>
            </a:extLst>
          </p:cNvPr>
          <p:cNvPicPr>
            <a:picLocks noChangeAspect="1"/>
          </p:cNvPicPr>
          <p:nvPr/>
        </p:nvPicPr>
        <p:blipFill>
          <a:blip r:embed="rId2"/>
          <a:srcRect l="23607" r="14359" b="-1"/>
          <a:stretch/>
        </p:blipFill>
        <p:spPr>
          <a:xfrm>
            <a:off x="1" y="10"/>
            <a:ext cx="6373368" cy="6857990"/>
          </a:xfrm>
          <a:prstGeom prst="rect">
            <a:avLst/>
          </a:prstGeom>
        </p:spPr>
      </p:pic>
      <p:sp>
        <p:nvSpPr>
          <p:cNvPr id="2" name="Title 1">
            <a:extLst>
              <a:ext uri="{FF2B5EF4-FFF2-40B4-BE49-F238E27FC236}">
                <a16:creationId xmlns:a16="http://schemas.microsoft.com/office/drawing/2014/main" id="{581A43C1-9385-1219-F04C-D96EF47A772F}"/>
              </a:ext>
            </a:extLst>
          </p:cNvPr>
          <p:cNvSpPr>
            <a:spLocks noGrp="1"/>
          </p:cNvSpPr>
          <p:nvPr>
            <p:ph type="title"/>
          </p:nvPr>
        </p:nvSpPr>
        <p:spPr>
          <a:xfrm>
            <a:off x="7123015" y="603504"/>
            <a:ext cx="4361689" cy="1136279"/>
          </a:xfrm>
        </p:spPr>
        <p:txBody>
          <a:bodyPr anchor="b">
            <a:normAutofit/>
          </a:bodyPr>
          <a:lstStyle/>
          <a:p>
            <a:r>
              <a:rPr lang="en-US" b="1"/>
              <a:t>The Shows</a:t>
            </a:r>
          </a:p>
        </p:txBody>
      </p:sp>
      <p:sp>
        <p:nvSpPr>
          <p:cNvPr id="3" name="Content Placeholder 2">
            <a:extLst>
              <a:ext uri="{FF2B5EF4-FFF2-40B4-BE49-F238E27FC236}">
                <a16:creationId xmlns:a16="http://schemas.microsoft.com/office/drawing/2014/main" id="{5D8769B6-163D-E50D-58A2-F9EE48B9DB7F}"/>
              </a:ext>
            </a:extLst>
          </p:cNvPr>
          <p:cNvSpPr>
            <a:spLocks noGrp="1"/>
          </p:cNvSpPr>
          <p:nvPr>
            <p:ph idx="1"/>
          </p:nvPr>
        </p:nvSpPr>
        <p:spPr>
          <a:xfrm>
            <a:off x="7123017" y="1831848"/>
            <a:ext cx="4361688" cy="4799896"/>
          </a:xfrm>
        </p:spPr>
        <p:txBody>
          <a:bodyPr vert="horz" lIns="91440" tIns="45720" rIns="91440" bIns="45720" rtlCol="0" anchor="t">
            <a:noAutofit/>
          </a:bodyPr>
          <a:lstStyle/>
          <a:p>
            <a:pPr marL="228600" lvl="1" indent="0">
              <a:lnSpc>
                <a:spcPct val="110000"/>
              </a:lnSpc>
              <a:buNone/>
            </a:pPr>
            <a:r>
              <a:rPr lang="en-US" sz="1800">
                <a:latin typeface="Neue Haas Grotesk Text Pro"/>
              </a:rPr>
              <a:t>Restrictions:</a:t>
            </a:r>
          </a:p>
          <a:p>
            <a:pPr marL="514350" lvl="1" indent="-285750">
              <a:lnSpc>
                <a:spcPct val="110000"/>
              </a:lnSpc>
              <a:buFont typeface="Courier New" panose="020B0604020202020204" pitchFamily="34" charset="0"/>
              <a:buChar char="o"/>
            </a:pPr>
            <a:r>
              <a:rPr lang="en-US" sz="1800">
                <a:latin typeface="Neue Haas Grotesk Text Pro"/>
              </a:rPr>
              <a:t>Both SHTX shows and NIRSHA allow an </a:t>
            </a:r>
            <a:r>
              <a:rPr lang="en-US" sz="1800" b="1">
                <a:latin typeface="Neue Haas Grotesk Text Pro"/>
              </a:rPr>
              <a:t>unlimited number of competitors</a:t>
            </a:r>
            <a:r>
              <a:rPr lang="en-US" sz="1800">
                <a:latin typeface="Neue Haas Grotesk Text Pro"/>
              </a:rPr>
              <a:t> per team. </a:t>
            </a:r>
            <a:br>
              <a:rPr lang="en-US" sz="1800">
                <a:latin typeface="Neue Haas Grotesk Text Pro"/>
              </a:rPr>
            </a:br>
            <a:endParaRPr lang="en-US" sz="1050">
              <a:latin typeface="Aptos" panose="02110004020202020204"/>
            </a:endParaRPr>
          </a:p>
          <a:p>
            <a:pPr marL="514350" lvl="1" indent="-285750">
              <a:lnSpc>
                <a:spcPct val="110000"/>
              </a:lnSpc>
              <a:buFont typeface="Courier New" panose="020B0604020202020204" pitchFamily="34" charset="0"/>
              <a:buChar char="o"/>
            </a:pPr>
            <a:r>
              <a:rPr lang="en-US" sz="1800">
                <a:latin typeface="Neue Haas Grotesk Text Pro"/>
              </a:rPr>
              <a:t>NRCHA and Bridles and Brains only allow </a:t>
            </a:r>
            <a:r>
              <a:rPr lang="en-US" sz="1800" b="1">
                <a:latin typeface="Neue Haas Grotesk Text Pro"/>
              </a:rPr>
              <a:t>3 and 4 competitors</a:t>
            </a:r>
            <a:r>
              <a:rPr lang="en-US" sz="1800">
                <a:latin typeface="Neue Haas Grotesk Text Pro"/>
              </a:rPr>
              <a:t> respectively.</a:t>
            </a:r>
            <a:endParaRPr lang="en-US" sz="1800"/>
          </a:p>
          <a:p>
            <a:pPr marL="228600" lvl="1" indent="0">
              <a:lnSpc>
                <a:spcPct val="110000"/>
              </a:lnSpc>
              <a:buNone/>
            </a:pPr>
            <a:endParaRPr lang="en-US" sz="1800">
              <a:latin typeface="Neue Haas Grotesk Text Pro"/>
            </a:endParaRPr>
          </a:p>
          <a:p>
            <a:pPr marL="514350" lvl="1" indent="-285750">
              <a:lnSpc>
                <a:spcPct val="110000"/>
              </a:lnSpc>
              <a:buFont typeface="Courier New" panose="020B0604020202020204" pitchFamily="34" charset="0"/>
              <a:buChar char="o"/>
            </a:pPr>
            <a:r>
              <a:rPr lang="en-US" sz="1800">
                <a:latin typeface="Neue Haas Grotesk Text Pro"/>
              </a:rPr>
              <a:t>University policy is that </a:t>
            </a:r>
            <a:r>
              <a:rPr lang="en-US" sz="1800" b="1">
                <a:latin typeface="Neue Haas Grotesk Text Pro"/>
              </a:rPr>
              <a:t>each member</a:t>
            </a:r>
            <a:r>
              <a:rPr lang="en-US" sz="1800">
                <a:latin typeface="Neue Haas Grotesk Text Pro"/>
              </a:rPr>
              <a:t> of the team must compete in </a:t>
            </a:r>
            <a:r>
              <a:rPr lang="en-US" sz="1800" b="1">
                <a:latin typeface="Neue Haas Grotesk Text Pro"/>
              </a:rPr>
              <a:t>at least two shows</a:t>
            </a:r>
            <a:r>
              <a:rPr lang="en-US" sz="1800">
                <a:latin typeface="Neue Haas Grotesk Text Pro"/>
              </a:rPr>
              <a:t> per academic year.</a:t>
            </a:r>
            <a:endParaRPr lang="en-US" sz="1800"/>
          </a:p>
        </p:txBody>
      </p:sp>
    </p:spTree>
    <p:extLst>
      <p:ext uri="{BB962C8B-B14F-4D97-AF65-F5344CB8AC3E}">
        <p14:creationId xmlns:p14="http://schemas.microsoft.com/office/powerpoint/2010/main" val="10394418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57F7809F-7E6F-43AA-B5BD-969F9DECBD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person riding a horse in a barn&#10;&#10;AI-generated content may be incorrect.">
            <a:extLst>
              <a:ext uri="{FF2B5EF4-FFF2-40B4-BE49-F238E27FC236}">
                <a16:creationId xmlns:a16="http://schemas.microsoft.com/office/drawing/2014/main" id="{25AF1AC3-5A52-77D0-22DF-34CCBB3B1F0A}"/>
              </a:ext>
            </a:extLst>
          </p:cNvPr>
          <p:cNvPicPr>
            <a:picLocks noChangeAspect="1"/>
          </p:cNvPicPr>
          <p:nvPr/>
        </p:nvPicPr>
        <p:blipFill>
          <a:blip r:embed="rId3"/>
          <a:srcRect l="2718" r="1" b="1"/>
          <a:stretch/>
        </p:blipFill>
        <p:spPr>
          <a:xfrm>
            <a:off x="20" y="10"/>
            <a:ext cx="3153821" cy="3209534"/>
          </a:xfrm>
          <a:prstGeom prst="rect">
            <a:avLst/>
          </a:prstGeom>
        </p:spPr>
      </p:pic>
      <p:pic>
        <p:nvPicPr>
          <p:cNvPr id="6" name="Picture 5" descr="A person riding a horse in a arena&#10;&#10;AI-generated content may be incorrect.">
            <a:extLst>
              <a:ext uri="{FF2B5EF4-FFF2-40B4-BE49-F238E27FC236}">
                <a16:creationId xmlns:a16="http://schemas.microsoft.com/office/drawing/2014/main" id="{E720D0FC-9AA7-0FBA-6881-BABB06F534F6}"/>
              </a:ext>
            </a:extLst>
          </p:cNvPr>
          <p:cNvPicPr>
            <a:picLocks noChangeAspect="1"/>
          </p:cNvPicPr>
          <p:nvPr/>
        </p:nvPicPr>
        <p:blipFill>
          <a:blip r:embed="rId4"/>
          <a:srcRect r="-1" b="8598"/>
          <a:stretch/>
        </p:blipFill>
        <p:spPr>
          <a:xfrm>
            <a:off x="20" y="3310148"/>
            <a:ext cx="3153821" cy="3547852"/>
          </a:xfrm>
          <a:prstGeom prst="rect">
            <a:avLst/>
          </a:prstGeom>
        </p:spPr>
      </p:pic>
      <p:pic>
        <p:nvPicPr>
          <p:cNvPr id="10" name="Picture 9" descr="A person riding a horse in a rodeo&#10;&#10;AI-generated content may be incorrect.">
            <a:extLst>
              <a:ext uri="{FF2B5EF4-FFF2-40B4-BE49-F238E27FC236}">
                <a16:creationId xmlns:a16="http://schemas.microsoft.com/office/drawing/2014/main" id="{270448C7-7E2C-95B4-C6D2-0C6F93B4DD67}"/>
              </a:ext>
            </a:extLst>
          </p:cNvPr>
          <p:cNvPicPr>
            <a:picLocks noChangeAspect="1"/>
          </p:cNvPicPr>
          <p:nvPr/>
        </p:nvPicPr>
        <p:blipFill>
          <a:blip r:embed="rId5"/>
          <a:srcRect l="9050" r="147" b="2"/>
          <a:stretch/>
        </p:blipFill>
        <p:spPr>
          <a:xfrm>
            <a:off x="3254444" y="10"/>
            <a:ext cx="3781391" cy="4133078"/>
          </a:xfrm>
          <a:prstGeom prst="rect">
            <a:avLst/>
          </a:prstGeom>
        </p:spPr>
      </p:pic>
      <p:pic>
        <p:nvPicPr>
          <p:cNvPr id="5" name="Content Placeholder 4" descr="A person riding a horse in a arena&#10;&#10;AI-generated content may be incorrect.">
            <a:extLst>
              <a:ext uri="{FF2B5EF4-FFF2-40B4-BE49-F238E27FC236}">
                <a16:creationId xmlns:a16="http://schemas.microsoft.com/office/drawing/2014/main" id="{74737E9B-BC9F-BB11-CD9C-5E708DF6371F}"/>
              </a:ext>
            </a:extLst>
          </p:cNvPr>
          <p:cNvPicPr>
            <a:picLocks noChangeAspect="1"/>
          </p:cNvPicPr>
          <p:nvPr/>
        </p:nvPicPr>
        <p:blipFill>
          <a:blip r:embed="rId6"/>
          <a:srcRect l="4274" t="3135" r="14933" b="13066"/>
          <a:stretch/>
        </p:blipFill>
        <p:spPr>
          <a:xfrm>
            <a:off x="3254445" y="4245305"/>
            <a:ext cx="3792538" cy="2614583"/>
          </a:xfrm>
          <a:prstGeom prst="rect">
            <a:avLst/>
          </a:prstGeom>
        </p:spPr>
      </p:pic>
      <p:sp useBgFill="1">
        <p:nvSpPr>
          <p:cNvPr id="13" name="Rectangle 12">
            <a:extLst>
              <a:ext uri="{FF2B5EF4-FFF2-40B4-BE49-F238E27FC236}">
                <a16:creationId xmlns:a16="http://schemas.microsoft.com/office/drawing/2014/main" id="{9073D962-D3D2-4A72-8593-65C213CBFF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68785" y="633619"/>
            <a:ext cx="4520912" cy="5495925"/>
          </a:xfrm>
          <a:prstGeom prst="rect">
            <a:avLst/>
          </a:prstGeom>
          <a:ln w="9525">
            <a:solidFill>
              <a:srgbClr val="DEDEDE"/>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58C2444-6726-1317-22B8-F73C8EA6506B}"/>
              </a:ext>
            </a:extLst>
          </p:cNvPr>
          <p:cNvSpPr>
            <a:spLocks noGrp="1"/>
          </p:cNvSpPr>
          <p:nvPr>
            <p:ph type="title"/>
          </p:nvPr>
        </p:nvSpPr>
        <p:spPr>
          <a:xfrm>
            <a:off x="7764931" y="1717141"/>
            <a:ext cx="3721608" cy="1106424"/>
          </a:xfrm>
        </p:spPr>
        <p:txBody>
          <a:bodyPr>
            <a:normAutofit/>
          </a:bodyPr>
          <a:lstStyle/>
          <a:p>
            <a:r>
              <a:rPr lang="en-US" sz="2800"/>
              <a:t>Point Riders</a:t>
            </a:r>
            <a:br>
              <a:rPr lang="en-US" sz="2800"/>
            </a:br>
            <a:r>
              <a:rPr lang="en-US" sz="2800">
                <a:latin typeface="Times"/>
                <a:cs typeface="Times"/>
              </a:rPr>
              <a:t> </a:t>
            </a:r>
            <a:endParaRPr lang="en-US" sz="2800"/>
          </a:p>
        </p:txBody>
      </p:sp>
      <p:sp>
        <p:nvSpPr>
          <p:cNvPr id="4" name="Slide Number Placeholder 3">
            <a:extLst>
              <a:ext uri="{FF2B5EF4-FFF2-40B4-BE49-F238E27FC236}">
                <a16:creationId xmlns:a16="http://schemas.microsoft.com/office/drawing/2014/main" id="{E49D4C5A-FB00-6842-10CF-F7796A711F29}"/>
              </a:ext>
            </a:extLst>
          </p:cNvPr>
          <p:cNvSpPr>
            <a:spLocks noGrp="1"/>
          </p:cNvSpPr>
          <p:nvPr>
            <p:ph type="sldNum" sz="quarter" idx="12"/>
          </p:nvPr>
        </p:nvSpPr>
        <p:spPr>
          <a:xfrm>
            <a:off x="10709086" y="6356350"/>
            <a:ext cx="810768" cy="365125"/>
          </a:xfrm>
        </p:spPr>
        <p:txBody>
          <a:bodyPr>
            <a:normAutofit/>
          </a:bodyPr>
          <a:lstStyle/>
          <a:p>
            <a:pPr>
              <a:spcAft>
                <a:spcPts val="600"/>
              </a:spcAft>
            </a:pPr>
            <a:fld id="{ED6085EF-165C-4424-9E8D-E82515EE7AC1}" type="slidenum">
              <a:rPr lang="en-US">
                <a:solidFill>
                  <a:schemeClr val="tx1">
                    <a:lumMod val="50000"/>
                    <a:lumOff val="50000"/>
                  </a:schemeClr>
                </a:solidFill>
              </a:rPr>
              <a:pPr>
                <a:spcAft>
                  <a:spcPts val="600"/>
                </a:spcAft>
              </a:pPr>
              <a:t>5</a:t>
            </a:fld>
            <a:endParaRPr lang="en-US">
              <a:solidFill>
                <a:schemeClr val="tx1">
                  <a:lumMod val="50000"/>
                  <a:lumOff val="50000"/>
                </a:schemeClr>
              </a:solidFill>
            </a:endParaRPr>
          </a:p>
        </p:txBody>
      </p:sp>
      <p:sp>
        <p:nvSpPr>
          <p:cNvPr id="3" name="TextBox 2">
            <a:extLst>
              <a:ext uri="{FF2B5EF4-FFF2-40B4-BE49-F238E27FC236}">
                <a16:creationId xmlns:a16="http://schemas.microsoft.com/office/drawing/2014/main" id="{5AE7491A-9B08-87D3-66F8-0F9F18E3E7BD}"/>
              </a:ext>
            </a:extLst>
          </p:cNvPr>
          <p:cNvSpPr txBox="1"/>
          <p:nvPr/>
        </p:nvSpPr>
        <p:spPr>
          <a:xfrm>
            <a:off x="7765419" y="2431420"/>
            <a:ext cx="3676213" cy="31393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Not every rider's score is counted at shows.</a:t>
            </a:r>
          </a:p>
          <a:p>
            <a:endParaRPr lang="en-US"/>
          </a:p>
          <a:p>
            <a:r>
              <a:rPr lang="en-US" b="1"/>
              <a:t>Only the scores of point riders are counted towards the team's end score </a:t>
            </a:r>
            <a:r>
              <a:rPr lang="en-US"/>
              <a:t>and determines the team's outcome.</a:t>
            </a:r>
          </a:p>
          <a:p>
            <a:endParaRPr lang="en-US"/>
          </a:p>
          <a:p>
            <a:r>
              <a:rPr lang="en-US"/>
              <a:t>Our optimization model's goal is to pick the best possible combination of point riders for each show.</a:t>
            </a:r>
          </a:p>
        </p:txBody>
      </p:sp>
    </p:spTree>
    <p:extLst>
      <p:ext uri="{BB962C8B-B14F-4D97-AF65-F5344CB8AC3E}">
        <p14:creationId xmlns:p14="http://schemas.microsoft.com/office/powerpoint/2010/main" val="29006523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C86C1-4769-9AB7-2B90-FCF2D75B256D}"/>
              </a:ext>
            </a:extLst>
          </p:cNvPr>
          <p:cNvSpPr>
            <a:spLocks noGrp="1"/>
          </p:cNvSpPr>
          <p:nvPr>
            <p:ph type="title"/>
          </p:nvPr>
        </p:nvSpPr>
        <p:spPr/>
        <p:txBody>
          <a:bodyPr/>
          <a:lstStyle/>
          <a:p>
            <a:r>
              <a:rPr lang="en-US"/>
              <a:t>Scoring </a:t>
            </a:r>
          </a:p>
        </p:txBody>
      </p:sp>
      <p:sp>
        <p:nvSpPr>
          <p:cNvPr id="4" name="Slide Number Placeholder 3">
            <a:extLst>
              <a:ext uri="{FF2B5EF4-FFF2-40B4-BE49-F238E27FC236}">
                <a16:creationId xmlns:a16="http://schemas.microsoft.com/office/drawing/2014/main" id="{C73F1A2C-DBCA-BB62-F468-F286F52A7857}"/>
              </a:ext>
            </a:extLst>
          </p:cNvPr>
          <p:cNvSpPr>
            <a:spLocks noGrp="1"/>
          </p:cNvSpPr>
          <p:nvPr>
            <p:ph type="sldNum" sz="quarter" idx="12"/>
          </p:nvPr>
        </p:nvSpPr>
        <p:spPr/>
        <p:txBody>
          <a:bodyPr/>
          <a:lstStyle/>
          <a:p>
            <a:fld id="{ED6085EF-165C-4424-9E8D-E82515EE7AC1}" type="slidenum">
              <a:rPr lang="en-US" smtClean="0"/>
              <a:t>6</a:t>
            </a:fld>
            <a:endParaRPr lang="en-US"/>
          </a:p>
        </p:txBody>
      </p:sp>
      <p:sp>
        <p:nvSpPr>
          <p:cNvPr id="7" name="TextBox 6">
            <a:extLst>
              <a:ext uri="{FF2B5EF4-FFF2-40B4-BE49-F238E27FC236}">
                <a16:creationId xmlns:a16="http://schemas.microsoft.com/office/drawing/2014/main" id="{187A1159-D8AC-60BD-EDEF-EFA0140CC518}"/>
              </a:ext>
            </a:extLst>
          </p:cNvPr>
          <p:cNvSpPr txBox="1"/>
          <p:nvPr/>
        </p:nvSpPr>
        <p:spPr>
          <a:xfrm>
            <a:off x="837618" y="1576351"/>
            <a:ext cx="10446961" cy="427809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t>When a horse enters enter the pen it </a:t>
            </a:r>
            <a:r>
              <a:rPr lang="en-US" sz="2000" b="1"/>
              <a:t>starts with a score of 70</a:t>
            </a:r>
            <a:r>
              <a:rPr lang="en-US" sz="2000"/>
              <a:t>. </a:t>
            </a:r>
          </a:p>
          <a:p>
            <a:endParaRPr lang="en-US" sz="2000"/>
          </a:p>
          <a:p>
            <a:r>
              <a:rPr lang="en-US" sz="2000"/>
              <a:t>For each maneuver within the pattern, you will receive a score based on your performance. </a:t>
            </a:r>
          </a:p>
          <a:p>
            <a:endParaRPr lang="en-US" sz="2000"/>
          </a:p>
          <a:p>
            <a:endParaRPr lang="en-US" sz="2000"/>
          </a:p>
          <a:p>
            <a:endParaRPr lang="en-US" sz="2000"/>
          </a:p>
          <a:p>
            <a:endParaRPr lang="en-US" sz="2000"/>
          </a:p>
          <a:p>
            <a:endParaRPr lang="en-US" sz="2000"/>
          </a:p>
          <a:p>
            <a:r>
              <a:rPr lang="en-US" sz="2000"/>
              <a:t>The scores of each maneuver and then summed with 70 to create a final score. The higher the end score the better.</a:t>
            </a:r>
          </a:p>
          <a:p>
            <a:endParaRPr lang="en-US"/>
          </a:p>
          <a:p>
            <a:endParaRPr lang="en-US"/>
          </a:p>
          <a:p>
            <a:endParaRPr lang="en-US"/>
          </a:p>
          <a:p>
            <a:endParaRPr lang="en-US"/>
          </a:p>
        </p:txBody>
      </p:sp>
      <p:graphicFrame>
        <p:nvGraphicFramePr>
          <p:cNvPr id="12" name="Table 11">
            <a:extLst>
              <a:ext uri="{FF2B5EF4-FFF2-40B4-BE49-F238E27FC236}">
                <a16:creationId xmlns:a16="http://schemas.microsoft.com/office/drawing/2014/main" id="{2C819BD3-E4FD-9537-8EAA-42413564090B}"/>
              </a:ext>
            </a:extLst>
          </p:cNvPr>
          <p:cNvGraphicFramePr>
            <a:graphicFrameLocks noGrp="1"/>
          </p:cNvGraphicFramePr>
          <p:nvPr>
            <p:extLst>
              <p:ext uri="{D42A27DB-BD31-4B8C-83A1-F6EECF244321}">
                <p14:modId xmlns:p14="http://schemas.microsoft.com/office/powerpoint/2010/main" val="1120752570"/>
              </p:ext>
            </p:extLst>
          </p:nvPr>
        </p:nvGraphicFramePr>
        <p:xfrm>
          <a:off x="1342027" y="2694426"/>
          <a:ext cx="8867936" cy="1010919"/>
        </p:xfrm>
        <a:graphic>
          <a:graphicData uri="http://schemas.openxmlformats.org/drawingml/2006/table">
            <a:tbl>
              <a:tblPr firstRow="1" bandRow="1">
                <a:tableStyleId>{073A0DAA-6AF3-43AB-8588-CEC1D06C72B9}</a:tableStyleId>
              </a:tblPr>
              <a:tblGrid>
                <a:gridCol w="1266848">
                  <a:extLst>
                    <a:ext uri="{9D8B030D-6E8A-4147-A177-3AD203B41FA5}">
                      <a16:colId xmlns:a16="http://schemas.microsoft.com/office/drawing/2014/main" val="3067866708"/>
                    </a:ext>
                  </a:extLst>
                </a:gridCol>
                <a:gridCol w="1266848">
                  <a:extLst>
                    <a:ext uri="{9D8B030D-6E8A-4147-A177-3AD203B41FA5}">
                      <a16:colId xmlns:a16="http://schemas.microsoft.com/office/drawing/2014/main" val="701602434"/>
                    </a:ext>
                  </a:extLst>
                </a:gridCol>
                <a:gridCol w="1266848">
                  <a:extLst>
                    <a:ext uri="{9D8B030D-6E8A-4147-A177-3AD203B41FA5}">
                      <a16:colId xmlns:a16="http://schemas.microsoft.com/office/drawing/2014/main" val="1216579062"/>
                    </a:ext>
                  </a:extLst>
                </a:gridCol>
                <a:gridCol w="1266848">
                  <a:extLst>
                    <a:ext uri="{9D8B030D-6E8A-4147-A177-3AD203B41FA5}">
                      <a16:colId xmlns:a16="http://schemas.microsoft.com/office/drawing/2014/main" val="1398824626"/>
                    </a:ext>
                  </a:extLst>
                </a:gridCol>
                <a:gridCol w="1266848">
                  <a:extLst>
                    <a:ext uri="{9D8B030D-6E8A-4147-A177-3AD203B41FA5}">
                      <a16:colId xmlns:a16="http://schemas.microsoft.com/office/drawing/2014/main" val="1007036815"/>
                    </a:ext>
                  </a:extLst>
                </a:gridCol>
                <a:gridCol w="1266848">
                  <a:extLst>
                    <a:ext uri="{9D8B030D-6E8A-4147-A177-3AD203B41FA5}">
                      <a16:colId xmlns:a16="http://schemas.microsoft.com/office/drawing/2014/main" val="1985027057"/>
                    </a:ext>
                  </a:extLst>
                </a:gridCol>
                <a:gridCol w="1266848">
                  <a:extLst>
                    <a:ext uri="{9D8B030D-6E8A-4147-A177-3AD203B41FA5}">
                      <a16:colId xmlns:a16="http://schemas.microsoft.com/office/drawing/2014/main" val="66813598"/>
                    </a:ext>
                  </a:extLst>
                </a:gridCol>
              </a:tblGrid>
              <a:tr h="370840">
                <a:tc>
                  <a:txBody>
                    <a:bodyPr/>
                    <a:lstStyle/>
                    <a:p>
                      <a:r>
                        <a:rPr lang="en-US"/>
                        <a:t>Extremely Below</a:t>
                      </a:r>
                    </a:p>
                  </a:txBody>
                  <a:tcPr/>
                </a:tc>
                <a:tc>
                  <a:txBody>
                    <a:bodyPr/>
                    <a:lstStyle/>
                    <a:p>
                      <a:r>
                        <a:rPr lang="en-US"/>
                        <a:t>Below</a:t>
                      </a:r>
                    </a:p>
                  </a:txBody>
                  <a:tcPr/>
                </a:tc>
                <a:tc>
                  <a:txBody>
                    <a:bodyPr/>
                    <a:lstStyle/>
                    <a:p>
                      <a:r>
                        <a:rPr lang="en-US"/>
                        <a:t>Slightly Below</a:t>
                      </a:r>
                    </a:p>
                  </a:txBody>
                  <a:tcPr/>
                </a:tc>
                <a:tc>
                  <a:txBody>
                    <a:bodyPr/>
                    <a:lstStyle/>
                    <a:p>
                      <a:r>
                        <a:rPr lang="en-US"/>
                        <a:t>Average</a:t>
                      </a:r>
                    </a:p>
                  </a:txBody>
                  <a:tcPr/>
                </a:tc>
                <a:tc>
                  <a:txBody>
                    <a:bodyPr/>
                    <a:lstStyle/>
                    <a:p>
                      <a:r>
                        <a:rPr lang="en-US"/>
                        <a:t>Slightly Above</a:t>
                      </a:r>
                    </a:p>
                  </a:txBody>
                  <a:tcPr/>
                </a:tc>
                <a:tc>
                  <a:txBody>
                    <a:bodyPr/>
                    <a:lstStyle/>
                    <a:p>
                      <a:r>
                        <a:rPr lang="en-US"/>
                        <a:t>Above</a:t>
                      </a:r>
                    </a:p>
                  </a:txBody>
                  <a:tcPr/>
                </a:tc>
                <a:tc>
                  <a:txBody>
                    <a:bodyPr/>
                    <a:lstStyle/>
                    <a:p>
                      <a:r>
                        <a:rPr lang="en-US"/>
                        <a:t>Extremely Above</a:t>
                      </a:r>
                    </a:p>
                  </a:txBody>
                  <a:tcPr/>
                </a:tc>
                <a:extLst>
                  <a:ext uri="{0D108BD9-81ED-4DB2-BD59-A6C34878D82A}">
                    <a16:rowId xmlns:a16="http://schemas.microsoft.com/office/drawing/2014/main" val="2081139690"/>
                  </a:ext>
                </a:extLst>
              </a:tr>
              <a:tr h="370839">
                <a:tc>
                  <a:txBody>
                    <a:bodyPr/>
                    <a:lstStyle/>
                    <a:p>
                      <a:pPr lvl="0" algn="l">
                        <a:buNone/>
                      </a:pPr>
                      <a:r>
                        <a:rPr lang="en-US"/>
                        <a:t>-1 1/2</a:t>
                      </a:r>
                    </a:p>
                  </a:txBody>
                  <a:tcPr/>
                </a:tc>
                <a:tc>
                  <a:txBody>
                    <a:bodyPr/>
                    <a:lstStyle/>
                    <a:p>
                      <a:pPr lvl="0" algn="l">
                        <a:buNone/>
                      </a:pPr>
                      <a:r>
                        <a:rPr lang="en-US"/>
                        <a:t>-1</a:t>
                      </a:r>
                    </a:p>
                  </a:txBody>
                  <a:tcPr/>
                </a:tc>
                <a:tc>
                  <a:txBody>
                    <a:bodyPr/>
                    <a:lstStyle/>
                    <a:p>
                      <a:pPr marL="0" lvl="0" indent="0" algn="l">
                        <a:buNone/>
                      </a:pPr>
                      <a:r>
                        <a:rPr lang="en-US"/>
                        <a:t>-1/2</a:t>
                      </a:r>
                    </a:p>
                  </a:txBody>
                  <a:tcPr/>
                </a:tc>
                <a:tc>
                  <a:txBody>
                    <a:bodyPr/>
                    <a:lstStyle/>
                    <a:p>
                      <a:pPr lvl="0" algn="l">
                        <a:buNone/>
                      </a:pPr>
                      <a:r>
                        <a:rPr lang="en-US"/>
                        <a:t>0</a:t>
                      </a:r>
                    </a:p>
                  </a:txBody>
                  <a:tcPr/>
                </a:tc>
                <a:tc>
                  <a:txBody>
                    <a:bodyPr/>
                    <a:lstStyle/>
                    <a:p>
                      <a:pPr lvl="0" algn="l">
                        <a:buNone/>
                      </a:pPr>
                      <a:r>
                        <a:rPr lang="en-US"/>
                        <a:t>+1/2</a:t>
                      </a:r>
                    </a:p>
                  </a:txBody>
                  <a:tcPr/>
                </a:tc>
                <a:tc>
                  <a:txBody>
                    <a:bodyPr/>
                    <a:lstStyle/>
                    <a:p>
                      <a:pPr lvl="0" algn="l">
                        <a:buNone/>
                      </a:pPr>
                      <a:r>
                        <a:rPr lang="en-US"/>
                        <a:t>+1</a:t>
                      </a:r>
                    </a:p>
                  </a:txBody>
                  <a:tcPr/>
                </a:tc>
                <a:tc>
                  <a:txBody>
                    <a:bodyPr/>
                    <a:lstStyle/>
                    <a:p>
                      <a:pPr lvl="0" algn="l">
                        <a:buNone/>
                      </a:pPr>
                      <a:r>
                        <a:rPr lang="en-US"/>
                        <a:t>+1 1/2</a:t>
                      </a:r>
                    </a:p>
                  </a:txBody>
                  <a:tcPr/>
                </a:tc>
                <a:extLst>
                  <a:ext uri="{0D108BD9-81ED-4DB2-BD59-A6C34878D82A}">
                    <a16:rowId xmlns:a16="http://schemas.microsoft.com/office/drawing/2014/main" val="2471547748"/>
                  </a:ext>
                </a:extLst>
              </a:tr>
            </a:tbl>
          </a:graphicData>
        </a:graphic>
      </p:graphicFrame>
      <p:graphicFrame>
        <p:nvGraphicFramePr>
          <p:cNvPr id="15" name="Table 14">
            <a:extLst>
              <a:ext uri="{FF2B5EF4-FFF2-40B4-BE49-F238E27FC236}">
                <a16:creationId xmlns:a16="http://schemas.microsoft.com/office/drawing/2014/main" id="{DDE52E52-502C-74E5-82E8-86F7EDB29DDF}"/>
              </a:ext>
            </a:extLst>
          </p:cNvPr>
          <p:cNvGraphicFramePr>
            <a:graphicFrameLocks noGrp="1"/>
          </p:cNvGraphicFramePr>
          <p:nvPr>
            <p:extLst>
              <p:ext uri="{D42A27DB-BD31-4B8C-83A1-F6EECF244321}">
                <p14:modId xmlns:p14="http://schemas.microsoft.com/office/powerpoint/2010/main" val="1411146052"/>
              </p:ext>
            </p:extLst>
          </p:nvPr>
        </p:nvGraphicFramePr>
        <p:xfrm>
          <a:off x="3574995" y="4810792"/>
          <a:ext cx="5043195" cy="741679"/>
        </p:xfrm>
        <a:graphic>
          <a:graphicData uri="http://schemas.openxmlformats.org/drawingml/2006/table">
            <a:tbl>
              <a:tblPr firstRow="1" bandRow="1">
                <a:tableStyleId>{073A0DAA-6AF3-43AB-8588-CEC1D06C72B9}</a:tableStyleId>
              </a:tblPr>
              <a:tblGrid>
                <a:gridCol w="1681065">
                  <a:extLst>
                    <a:ext uri="{9D8B030D-6E8A-4147-A177-3AD203B41FA5}">
                      <a16:colId xmlns:a16="http://schemas.microsoft.com/office/drawing/2014/main" val="1216579062"/>
                    </a:ext>
                  </a:extLst>
                </a:gridCol>
                <a:gridCol w="1681065">
                  <a:extLst>
                    <a:ext uri="{9D8B030D-6E8A-4147-A177-3AD203B41FA5}">
                      <a16:colId xmlns:a16="http://schemas.microsoft.com/office/drawing/2014/main" val="1398824626"/>
                    </a:ext>
                  </a:extLst>
                </a:gridCol>
                <a:gridCol w="1681065">
                  <a:extLst>
                    <a:ext uri="{9D8B030D-6E8A-4147-A177-3AD203B41FA5}">
                      <a16:colId xmlns:a16="http://schemas.microsoft.com/office/drawing/2014/main" val="1007036815"/>
                    </a:ext>
                  </a:extLst>
                </a:gridCol>
              </a:tblGrid>
              <a:tr h="370840">
                <a:tc>
                  <a:txBody>
                    <a:bodyPr/>
                    <a:lstStyle/>
                    <a:p>
                      <a:pPr algn="ctr"/>
                      <a:r>
                        <a:rPr lang="en-US"/>
                        <a:t>Bad Score </a:t>
                      </a:r>
                    </a:p>
                  </a:txBody>
                  <a:tcPr/>
                </a:tc>
                <a:tc>
                  <a:txBody>
                    <a:bodyPr/>
                    <a:lstStyle/>
                    <a:p>
                      <a:pPr algn="ctr"/>
                      <a:r>
                        <a:rPr lang="en-US"/>
                        <a:t>Average Score</a:t>
                      </a:r>
                    </a:p>
                  </a:txBody>
                  <a:tcPr/>
                </a:tc>
                <a:tc>
                  <a:txBody>
                    <a:bodyPr/>
                    <a:lstStyle/>
                    <a:p>
                      <a:pPr algn="ctr"/>
                      <a:r>
                        <a:rPr lang="en-US"/>
                        <a:t>Good Score</a:t>
                      </a:r>
                    </a:p>
                  </a:txBody>
                  <a:tcPr/>
                </a:tc>
                <a:extLst>
                  <a:ext uri="{0D108BD9-81ED-4DB2-BD59-A6C34878D82A}">
                    <a16:rowId xmlns:a16="http://schemas.microsoft.com/office/drawing/2014/main" val="2081139690"/>
                  </a:ext>
                </a:extLst>
              </a:tr>
              <a:tr h="370839">
                <a:tc>
                  <a:txBody>
                    <a:bodyPr/>
                    <a:lstStyle/>
                    <a:p>
                      <a:pPr marL="0" lvl="0" indent="0" algn="ctr">
                        <a:buNone/>
                      </a:pPr>
                      <a:r>
                        <a:rPr lang="en-US"/>
                        <a:t>&lt; 70</a:t>
                      </a:r>
                    </a:p>
                  </a:txBody>
                  <a:tcPr/>
                </a:tc>
                <a:tc>
                  <a:txBody>
                    <a:bodyPr/>
                    <a:lstStyle/>
                    <a:p>
                      <a:pPr lvl="0" algn="ctr">
                        <a:buNone/>
                      </a:pPr>
                      <a:r>
                        <a:rPr lang="en-US"/>
                        <a:t>70</a:t>
                      </a:r>
                    </a:p>
                  </a:txBody>
                  <a:tcPr/>
                </a:tc>
                <a:tc>
                  <a:txBody>
                    <a:bodyPr/>
                    <a:lstStyle/>
                    <a:p>
                      <a:pPr marL="0" lvl="0" indent="0" algn="ctr">
                        <a:buNone/>
                      </a:pPr>
                      <a:r>
                        <a:rPr lang="en-US"/>
                        <a:t>&gt; 70</a:t>
                      </a:r>
                    </a:p>
                  </a:txBody>
                  <a:tcPr/>
                </a:tc>
                <a:extLst>
                  <a:ext uri="{0D108BD9-81ED-4DB2-BD59-A6C34878D82A}">
                    <a16:rowId xmlns:a16="http://schemas.microsoft.com/office/drawing/2014/main" val="2471547748"/>
                  </a:ext>
                </a:extLst>
              </a:tr>
            </a:tbl>
          </a:graphicData>
        </a:graphic>
      </p:graphicFrame>
    </p:spTree>
    <p:extLst>
      <p:ext uri="{BB962C8B-B14F-4D97-AF65-F5344CB8AC3E}">
        <p14:creationId xmlns:p14="http://schemas.microsoft.com/office/powerpoint/2010/main" val="32198012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0C8888F-BEB4-A331-8328-7994730BCC9B}"/>
            </a:ext>
          </a:extLst>
        </p:cNvPr>
        <p:cNvGrpSpPr/>
        <p:nvPr/>
      </p:nvGrpSpPr>
      <p:grpSpPr>
        <a:xfrm>
          <a:off x="0" y="0"/>
          <a:ext cx="0" cy="0"/>
          <a:chOff x="0" y="0"/>
          <a:chExt cx="0" cy="0"/>
        </a:xfrm>
      </p:grpSpPr>
      <p:sp useBgFill="1">
        <p:nvSpPr>
          <p:cNvPr id="46" name="Rectangle 45">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ight Triangle 46">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B4434E2-3BED-C1A2-2358-0B4138F20360}"/>
              </a:ext>
            </a:extLst>
          </p:cNvPr>
          <p:cNvSpPr>
            <a:spLocks noGrp="1"/>
          </p:cNvSpPr>
          <p:nvPr>
            <p:ph type="title"/>
          </p:nvPr>
        </p:nvSpPr>
        <p:spPr>
          <a:xfrm>
            <a:off x="1285240" y="1050595"/>
            <a:ext cx="8074815" cy="1618489"/>
          </a:xfrm>
        </p:spPr>
        <p:txBody>
          <a:bodyPr anchor="ctr">
            <a:normAutofit/>
          </a:bodyPr>
          <a:lstStyle/>
          <a:p>
            <a:r>
              <a:rPr lang="en-US" sz="7200"/>
              <a:t>Data Collection</a:t>
            </a:r>
          </a:p>
        </p:txBody>
      </p:sp>
      <p:sp>
        <p:nvSpPr>
          <p:cNvPr id="3" name="Content Placeholder 2">
            <a:extLst>
              <a:ext uri="{FF2B5EF4-FFF2-40B4-BE49-F238E27FC236}">
                <a16:creationId xmlns:a16="http://schemas.microsoft.com/office/drawing/2014/main" id="{8BAE2AA3-45BF-1400-4255-A7FB66D14A19}"/>
              </a:ext>
            </a:extLst>
          </p:cNvPr>
          <p:cNvSpPr>
            <a:spLocks noGrp="1"/>
          </p:cNvSpPr>
          <p:nvPr>
            <p:ph idx="1"/>
          </p:nvPr>
        </p:nvSpPr>
        <p:spPr>
          <a:xfrm>
            <a:off x="1285240" y="2969469"/>
            <a:ext cx="8074815" cy="2800395"/>
          </a:xfrm>
        </p:spPr>
        <p:txBody>
          <a:bodyPr vert="horz" lIns="91440" tIns="45720" rIns="91440" bIns="45720" rtlCol="0" anchor="t">
            <a:normAutofit/>
          </a:bodyPr>
          <a:lstStyle/>
          <a:p>
            <a:r>
              <a:rPr lang="en-US" sz="2400"/>
              <a:t>There’s a point rider on our team!</a:t>
            </a:r>
          </a:p>
          <a:p>
            <a:r>
              <a:rPr lang="en-US" sz="2400"/>
              <a:t>Google Maps</a:t>
            </a:r>
          </a:p>
          <a:p>
            <a:r>
              <a:rPr lang="en-US" sz="2400"/>
              <a:t>Hotels.com</a:t>
            </a:r>
          </a:p>
          <a:p>
            <a:r>
              <a:rPr lang="en-US" sz="2400"/>
              <a:t>Bing.com AI</a:t>
            </a:r>
          </a:p>
          <a:p>
            <a:r>
              <a:rPr lang="en-US" sz="2400"/>
              <a:t>Generalizing</a:t>
            </a:r>
          </a:p>
          <a:p>
            <a:endParaRPr lang="en-US" sz="2400"/>
          </a:p>
        </p:txBody>
      </p:sp>
      <p:sp>
        <p:nvSpPr>
          <p:cNvPr id="6" name="Slide Number Placeholder 3">
            <a:extLst>
              <a:ext uri="{FF2B5EF4-FFF2-40B4-BE49-F238E27FC236}">
                <a16:creationId xmlns:a16="http://schemas.microsoft.com/office/drawing/2014/main" id="{159BC8FD-92BF-194D-5331-AD07679B2330}"/>
              </a:ext>
            </a:extLst>
          </p:cNvPr>
          <p:cNvSpPr txBox="1">
            <a:spLocks/>
          </p:cNvSpPr>
          <p:nvPr/>
        </p:nvSpPr>
        <p:spPr>
          <a:xfrm>
            <a:off x="9128369" y="6180504"/>
            <a:ext cx="2743200" cy="365125"/>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ED6085EF-165C-4424-9E8D-E82515EE7AC1}" type="slidenum">
              <a:rPr lang="en-US">
                <a:solidFill>
                  <a:srgbClr val="FFFFFF"/>
                </a:solidFill>
              </a:rPr>
              <a:pPr>
                <a:spcAft>
                  <a:spcPts val="600"/>
                </a:spcAft>
              </a:pPr>
              <a:t>7</a:t>
            </a:fld>
            <a:endParaRPr lang="en-US">
              <a:solidFill>
                <a:srgbClr val="FFFFFF"/>
              </a:solidFill>
            </a:endParaRPr>
          </a:p>
        </p:txBody>
      </p:sp>
    </p:spTree>
    <p:extLst>
      <p:ext uri="{BB962C8B-B14F-4D97-AF65-F5344CB8AC3E}">
        <p14:creationId xmlns:p14="http://schemas.microsoft.com/office/powerpoint/2010/main" val="7497179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group of people sitting on a bench&#10;&#10;AI-generated content may be incorrect.">
            <a:extLst>
              <a:ext uri="{FF2B5EF4-FFF2-40B4-BE49-F238E27FC236}">
                <a16:creationId xmlns:a16="http://schemas.microsoft.com/office/drawing/2014/main" id="{9254E650-2935-05EF-62DC-F25D1DCF4E46}"/>
              </a:ext>
            </a:extLst>
          </p:cNvPr>
          <p:cNvPicPr>
            <a:picLocks noChangeAspect="1"/>
          </p:cNvPicPr>
          <p:nvPr/>
        </p:nvPicPr>
        <p:blipFill>
          <a:blip r:embed="rId2"/>
          <a:srcRect l="-13005" t="5318" r="12918"/>
          <a:stretch/>
        </p:blipFill>
        <p:spPr>
          <a:xfrm>
            <a:off x="2522356" y="10"/>
            <a:ext cx="9678025" cy="6866561"/>
          </a:xfrm>
          <a:prstGeom prst="rect">
            <a:avLst/>
          </a:prstGeom>
        </p:spPr>
      </p:pic>
      <p:sp>
        <p:nvSpPr>
          <p:cNvPr id="13" name="Rectangle 12">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93B39B5-04E3-2C12-E318-312ED066AE46}"/>
              </a:ext>
            </a:extLst>
          </p:cNvPr>
          <p:cNvSpPr>
            <a:spLocks noGrp="1"/>
          </p:cNvSpPr>
          <p:nvPr>
            <p:ph type="title"/>
          </p:nvPr>
        </p:nvSpPr>
        <p:spPr>
          <a:xfrm>
            <a:off x="838200" y="766484"/>
            <a:ext cx="4113028" cy="1899912"/>
          </a:xfrm>
        </p:spPr>
        <p:txBody>
          <a:bodyPr>
            <a:normAutofit/>
          </a:bodyPr>
          <a:lstStyle/>
          <a:p>
            <a:r>
              <a:rPr lang="en-US" sz="4000"/>
              <a:t>Setting up the Model:</a:t>
            </a:r>
          </a:p>
        </p:txBody>
      </p:sp>
      <p:sp>
        <p:nvSpPr>
          <p:cNvPr id="3" name="Content Placeholder 2">
            <a:extLst>
              <a:ext uri="{FF2B5EF4-FFF2-40B4-BE49-F238E27FC236}">
                <a16:creationId xmlns:a16="http://schemas.microsoft.com/office/drawing/2014/main" id="{B2E89AAA-29FC-8401-1A7F-71BE20592F41}"/>
              </a:ext>
            </a:extLst>
          </p:cNvPr>
          <p:cNvSpPr>
            <a:spLocks noGrp="1"/>
          </p:cNvSpPr>
          <p:nvPr>
            <p:ph idx="1"/>
          </p:nvPr>
        </p:nvSpPr>
        <p:spPr>
          <a:xfrm>
            <a:off x="499534" y="2434201"/>
            <a:ext cx="4160855" cy="3742762"/>
          </a:xfrm>
        </p:spPr>
        <p:txBody>
          <a:bodyPr vert="horz" lIns="91440" tIns="45720" rIns="91440" bIns="45720" rtlCol="0" anchor="t">
            <a:normAutofit/>
          </a:bodyPr>
          <a:lstStyle/>
          <a:p>
            <a:r>
              <a:rPr lang="en-US" sz="2000"/>
              <a:t>6 team members, 5 shows</a:t>
            </a:r>
          </a:p>
          <a:p>
            <a:r>
              <a:rPr lang="en-US" sz="2000"/>
              <a:t>$30,000 budget </a:t>
            </a:r>
          </a:p>
          <a:p>
            <a:pPr lvl="1">
              <a:buFont typeface="Courier New" panose="020B0604020202020204" pitchFamily="34" charset="0"/>
              <a:buChar char="o"/>
            </a:pPr>
            <a:r>
              <a:rPr lang="en-US" sz="1600"/>
              <a:t>(Each team member raises $5,000)</a:t>
            </a:r>
            <a:endParaRPr lang="en-US" sz="2800"/>
          </a:p>
          <a:p>
            <a:r>
              <a:rPr lang="en-US" sz="2000"/>
              <a:t>Success depends on how often you can send the  best combination of point riders to shows</a:t>
            </a:r>
            <a:r>
              <a:rPr lang="en-US" sz="2000" b="1"/>
              <a:t> without</a:t>
            </a:r>
            <a:r>
              <a:rPr lang="en-US" sz="2000"/>
              <a:t> going over the budget </a:t>
            </a:r>
          </a:p>
          <a:p>
            <a:r>
              <a:rPr lang="en-US" sz="2000"/>
              <a:t>All while allowing lower scoring riders to reach attendance constraints</a:t>
            </a:r>
            <a:endParaRPr lang="en-US"/>
          </a:p>
        </p:txBody>
      </p:sp>
      <p:sp>
        <p:nvSpPr>
          <p:cNvPr id="4" name="Slide Number Placeholder 3">
            <a:extLst>
              <a:ext uri="{FF2B5EF4-FFF2-40B4-BE49-F238E27FC236}">
                <a16:creationId xmlns:a16="http://schemas.microsoft.com/office/drawing/2014/main" id="{A0F55D1B-45DF-F0E3-CA04-8E413658F0EB}"/>
              </a:ext>
            </a:extLst>
          </p:cNvPr>
          <p:cNvSpPr>
            <a:spLocks noGrp="1"/>
          </p:cNvSpPr>
          <p:nvPr>
            <p:ph type="sldNum" sz="quarter" idx="12"/>
          </p:nvPr>
        </p:nvSpPr>
        <p:spPr>
          <a:xfrm>
            <a:off x="8610600" y="6356350"/>
            <a:ext cx="2743200" cy="365125"/>
          </a:xfrm>
        </p:spPr>
        <p:txBody>
          <a:bodyPr>
            <a:normAutofit/>
          </a:bodyPr>
          <a:lstStyle/>
          <a:p>
            <a:pPr>
              <a:spcAft>
                <a:spcPts val="600"/>
              </a:spcAft>
            </a:pPr>
            <a:fld id="{ED6085EF-165C-4424-9E8D-E82515EE7AC1}" type="slidenum">
              <a:rPr lang="en-US">
                <a:solidFill>
                  <a:srgbClr val="FFFFFF"/>
                </a:solidFill>
              </a:rPr>
              <a:pPr>
                <a:spcAft>
                  <a:spcPts val="600"/>
                </a:spcAft>
              </a:pPr>
              <a:t>8</a:t>
            </a:fld>
            <a:endParaRPr lang="en-US">
              <a:solidFill>
                <a:srgbClr val="FFFFFF"/>
              </a:solidFill>
            </a:endParaRPr>
          </a:p>
        </p:txBody>
      </p:sp>
    </p:spTree>
    <p:extLst>
      <p:ext uri="{BB962C8B-B14F-4D97-AF65-F5344CB8AC3E}">
        <p14:creationId xmlns:p14="http://schemas.microsoft.com/office/powerpoint/2010/main" val="32966363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AB5E08C4-8CDD-4623-A5B8-E998C6DEE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15F33878-D502-4FFA-8ACE-F2AECDB2A2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D3539FEE-81D3-4406-802E-60B20B16F4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DC701763-729E-462F-A5A8-E0DEFEB1E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00C3D01-B540-EA94-3BE3-1CD49DF96167}"/>
              </a:ext>
            </a:extLst>
          </p:cNvPr>
          <p:cNvSpPr>
            <a:spLocks noGrp="1"/>
          </p:cNvSpPr>
          <p:nvPr>
            <p:ph type="title"/>
          </p:nvPr>
        </p:nvSpPr>
        <p:spPr>
          <a:xfrm>
            <a:off x="720880" y="353160"/>
            <a:ext cx="7398217" cy="898581"/>
          </a:xfrm>
        </p:spPr>
        <p:txBody>
          <a:bodyPr vert="horz" lIns="91440" tIns="45720" rIns="91440" bIns="45720" rtlCol="0" anchor="ctr">
            <a:normAutofit/>
          </a:bodyPr>
          <a:lstStyle/>
          <a:p>
            <a:r>
              <a:rPr lang="en-US" sz="4000">
                <a:solidFill>
                  <a:srgbClr val="FFFFFF"/>
                </a:solidFill>
              </a:rPr>
              <a:t>Decision Variables:</a:t>
            </a:r>
            <a:endParaRPr lang="en-US" sz="2200">
              <a:solidFill>
                <a:srgbClr val="FFFFFF"/>
              </a:solidFill>
            </a:endParaRPr>
          </a:p>
        </p:txBody>
      </p:sp>
      <p:sp>
        <p:nvSpPr>
          <p:cNvPr id="4" name="Slide Number Placeholder 3">
            <a:extLst>
              <a:ext uri="{FF2B5EF4-FFF2-40B4-BE49-F238E27FC236}">
                <a16:creationId xmlns:a16="http://schemas.microsoft.com/office/drawing/2014/main" id="{45CFEBD6-54D8-AF25-4697-2F6230A7E4F9}"/>
              </a:ext>
            </a:extLst>
          </p:cNvPr>
          <p:cNvSpPr>
            <a:spLocks noGrp="1"/>
          </p:cNvSpPr>
          <p:nvPr>
            <p:ph type="sldNum" sz="quarter" idx="12"/>
          </p:nvPr>
        </p:nvSpPr>
        <p:spPr>
          <a:xfrm>
            <a:off x="11704320" y="6431079"/>
            <a:ext cx="448056" cy="365125"/>
          </a:xfrm>
        </p:spPr>
        <p:txBody>
          <a:bodyPr vert="horz" lIns="91440" tIns="45720" rIns="91440" bIns="45720" rtlCol="0" anchor="ctr">
            <a:normAutofit/>
          </a:bodyPr>
          <a:lstStyle/>
          <a:p>
            <a:pPr>
              <a:spcAft>
                <a:spcPts val="600"/>
              </a:spcAft>
            </a:pPr>
            <a:fld id="{ED6085EF-165C-4424-9E8D-E82515EE7AC1}" type="slidenum">
              <a:rPr lang="en-US" sz="1100">
                <a:solidFill>
                  <a:schemeClr val="tx1">
                    <a:lumMod val="50000"/>
                    <a:lumOff val="50000"/>
                  </a:schemeClr>
                </a:solidFill>
              </a:rPr>
              <a:pPr>
                <a:spcAft>
                  <a:spcPts val="600"/>
                </a:spcAft>
              </a:pPr>
              <a:t>9</a:t>
            </a:fld>
            <a:endParaRPr lang="en-US" sz="1100">
              <a:solidFill>
                <a:schemeClr val="tx1">
                  <a:lumMod val="50000"/>
                  <a:lumOff val="50000"/>
                </a:schemeClr>
              </a:solidFill>
            </a:endParaRPr>
          </a:p>
        </p:txBody>
      </p:sp>
      <p:pic>
        <p:nvPicPr>
          <p:cNvPr id="32" name="Content Placeholder 31" descr="A text on a white background&#10;&#10;AI-generated content may be incorrect.">
            <a:extLst>
              <a:ext uri="{FF2B5EF4-FFF2-40B4-BE49-F238E27FC236}">
                <a16:creationId xmlns:a16="http://schemas.microsoft.com/office/drawing/2014/main" id="{7107990C-D47E-5E34-42EB-8140F7FC6851}"/>
              </a:ext>
            </a:extLst>
          </p:cNvPr>
          <p:cNvPicPr>
            <a:picLocks noGrp="1" noChangeAspect="1"/>
          </p:cNvPicPr>
          <p:nvPr>
            <p:ph idx="1"/>
          </p:nvPr>
        </p:nvPicPr>
        <p:blipFill>
          <a:blip r:embed="rId2"/>
          <a:stretch>
            <a:fillRect/>
          </a:stretch>
        </p:blipFill>
        <p:spPr>
          <a:xfrm>
            <a:off x="142345" y="2290713"/>
            <a:ext cx="11944350" cy="3865662"/>
          </a:xfrm>
        </p:spPr>
      </p:pic>
    </p:spTree>
    <p:extLst>
      <p:ext uri="{BB962C8B-B14F-4D97-AF65-F5344CB8AC3E}">
        <p14:creationId xmlns:p14="http://schemas.microsoft.com/office/powerpoint/2010/main" val="120300390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4DEE6C18A7B255448A8D1028471C693F" ma:contentTypeVersion="4" ma:contentTypeDescription="Create a new document." ma:contentTypeScope="" ma:versionID="6444a4d937d348ad8f21ac16b4022c26">
  <xsd:schema xmlns:xsd="http://www.w3.org/2001/XMLSchema" xmlns:xs="http://www.w3.org/2001/XMLSchema" xmlns:p="http://schemas.microsoft.com/office/2006/metadata/properties" xmlns:ns2="9b9cd836-f1ef-4867-889b-e3ce5f45b04d" targetNamespace="http://schemas.microsoft.com/office/2006/metadata/properties" ma:root="true" ma:fieldsID="a714ffd9dafccd417bfcdeecd368e6ca" ns2:_="">
    <xsd:import namespace="9b9cd836-f1ef-4867-889b-e3ce5f45b04d"/>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b9cd836-f1ef-4867-889b-e3ce5f45b04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0A7C33A8-FBE6-41B1-BD04-2B002DC56596}">
  <ds:schemaRefs>
    <ds:schemaRef ds:uri="http://schemas.microsoft.com/sharepoint/v3/contenttype/forms"/>
  </ds:schemaRefs>
</ds:datastoreItem>
</file>

<file path=customXml/itemProps2.xml><?xml version="1.0" encoding="utf-8"?>
<ds:datastoreItem xmlns:ds="http://schemas.openxmlformats.org/officeDocument/2006/customXml" ds:itemID="{2DBA7DDD-8379-42C8-8B5D-529F42E4DBEB}">
  <ds:schemaRefs>
    <ds:schemaRef ds:uri="9b9cd836-f1ef-4867-889b-e3ce5f45b04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9D9C9BAF-62D6-4184-8139-B45007ED2097}">
  <ds:schemaRefs>
    <ds:schemaRef ds:uri="http://purl.org/dc/elements/1.1/"/>
    <ds:schemaRef ds:uri="http://schemas.microsoft.com/office/2006/documentManagement/types"/>
    <ds:schemaRef ds:uri="9b9cd836-f1ef-4867-889b-e3ce5f45b04d"/>
    <ds:schemaRef ds:uri="http://schemas.microsoft.com/office/infopath/2007/PartnerControls"/>
    <ds:schemaRef ds:uri="http://www.w3.org/XML/1998/namespace"/>
    <ds:schemaRef ds:uri="http://purl.org/dc/terms/"/>
    <ds:schemaRef ds:uri="http://schemas.openxmlformats.org/package/2006/metadata/core-properties"/>
    <ds:schemaRef ds:uri="http://schemas.microsoft.com/office/2006/metadata/properties"/>
    <ds:schemaRef ds:uri="http://purl.org/dc/dcmitype/"/>
  </ds:schemaRefs>
</ds:datastoreItem>
</file>

<file path=docMetadata/LabelInfo.xml><?xml version="1.0" encoding="utf-8"?>
<clbl:labelList xmlns:clbl="http://schemas.microsoft.com/office/2020/mipLabelMetadata">
  <clbl:label id="{79c742c4-e61c-4fa5-be89-a3cb566a80d1}" enabled="0" method="" siteId="{79c742c4-e61c-4fa5-be89-a3cb566a80d1}" removed="1"/>
</clbl:labelList>
</file>

<file path=docProps/app.xml><?xml version="1.0" encoding="utf-8"?>
<Properties xmlns="http://schemas.openxmlformats.org/officeDocument/2006/extended-properties" xmlns:vt="http://schemas.openxmlformats.org/officeDocument/2006/docPropsVTypes">
  <TotalTime>0</TotalTime>
  <Words>983</Words>
  <Application>Microsoft Office PowerPoint</Application>
  <PresentationFormat>Widescreen</PresentationFormat>
  <Paragraphs>151</Paragraphs>
  <Slides>19</Slides>
  <Notes>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19</vt:i4>
      </vt:variant>
    </vt:vector>
  </HeadingPairs>
  <TitlesOfParts>
    <vt:vector size="28" baseType="lpstr">
      <vt:lpstr>Aptos</vt:lpstr>
      <vt:lpstr>Aptos Display</vt:lpstr>
      <vt:lpstr>Arial</vt:lpstr>
      <vt:lpstr>Calibri</vt:lpstr>
      <vt:lpstr>Courier New</vt:lpstr>
      <vt:lpstr>Courier New,monospace</vt:lpstr>
      <vt:lpstr>Neue Haas Grotesk Text Pro</vt:lpstr>
      <vt:lpstr>Times</vt:lpstr>
      <vt:lpstr>Office Theme</vt:lpstr>
      <vt:lpstr>Optimizing the University of Arkansas Ranch Horse Team Season</vt:lpstr>
      <vt:lpstr>PowerPoint Presentation</vt:lpstr>
      <vt:lpstr>The Shows</vt:lpstr>
      <vt:lpstr>The Shows</vt:lpstr>
      <vt:lpstr>Point Riders  </vt:lpstr>
      <vt:lpstr>Scoring </vt:lpstr>
      <vt:lpstr>Data Collection</vt:lpstr>
      <vt:lpstr>Setting up the Model:</vt:lpstr>
      <vt:lpstr>Decision Variables:</vt:lpstr>
      <vt:lpstr>The Model:    (Integer Linear Programming Model)</vt:lpstr>
      <vt:lpstr>Cost Constraint: </vt:lpstr>
      <vt:lpstr>Attendance Constraints: </vt:lpstr>
      <vt:lpstr>Travel Constraints: </vt:lpstr>
      <vt:lpstr>Scoring Constraints: </vt:lpstr>
      <vt:lpstr>What 's the Solution? </vt:lpstr>
      <vt:lpstr>Key Takeaways</vt:lpstr>
      <vt:lpstr>Key Takeaways</vt:lpstr>
      <vt:lpstr>Key Takeaways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Chance Pickett</dc:creator>
  <cp:lastModifiedBy>Chance Pickett</cp:lastModifiedBy>
  <cp:revision>3</cp:revision>
  <dcterms:created xsi:type="dcterms:W3CDTF">2025-03-31T22:02:57Z</dcterms:created>
  <dcterms:modified xsi:type="dcterms:W3CDTF">2025-08-15T16:49:38Z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0x0101004DEE6C18A7B255448A8D1028471C693F</vt:lpwstr>
  </property>
</Properties>
</file>